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9"/>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8" r:id="rId31"/>
    <p:sldId id="289" r:id="rId32"/>
    <p:sldId id="294" r:id="rId33"/>
    <p:sldId id="290" r:id="rId34"/>
    <p:sldId id="295" r:id="rId35"/>
    <p:sldId id="293" r:id="rId36"/>
    <p:sldId id="296" r:id="rId37"/>
    <p:sldId id="287" r:id="rId38"/>
  </p:sldIdLst>
  <p:sldSz cx="9144000" cy="6858000" type="screen4x3"/>
  <p:notesSz cx="6858000" cy="9144000"/>
  <p:embeddedFontLst>
    <p:embeddedFont>
      <p:font typeface="EB Garamond" panose="020B0604020202020204" charset="0"/>
      <p:regular r:id="rId40"/>
      <p:bold r:id="rId41"/>
      <p:italic r:id="rId42"/>
      <p:boldItalic r:id="rId43"/>
    </p:embeddedFont>
    <p:embeddedFont>
      <p:font typeface="Garamond" panose="02020404030301010803" pitchFamily="18" charset="0"/>
      <p:regular r:id="rId44"/>
      <p:bold r:id="rId45"/>
      <p:italic r:id="rId46"/>
      <p:boldItalic r:id="rId47"/>
    </p:embeddedFont>
    <p:embeddedFont>
      <p:font typeface="Playfair Display" panose="020B0604020202020204" charset="0"/>
      <p:regular r:id="rId48"/>
      <p:bold r:id="rId49"/>
      <p:italic r:id="rId50"/>
      <p:boldItalic r:id="rId51"/>
    </p:embeddedFont>
    <p:embeddedFont>
      <p:font typeface="Verdana" panose="020B0604030504040204" pitchFamily="34" charset="0"/>
      <p:regular r:id="rId52"/>
      <p:bold r:id="rId53"/>
      <p:italic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78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2F7C20-0685-436F-B7FE-8F40A34FCA98}">
  <a:tblStyle styleId="{2D2F7C20-0685-436F-B7FE-8F40A34FCA9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8" y="7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font" Target="fonts/font16.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font" Target="fonts/font14.fntdata"/><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None/>
            </a:pPr>
            <a:fld id="{00000000-1234-1234-1234-123412341234}" type="slidenum">
              <a:rPr lang="en-US" sz="2400" b="0" i="0" u="none" strike="noStrike" cap="none">
                <a:solidFill>
                  <a:srgbClr val="000000"/>
                </a:solidFill>
                <a:latin typeface="Times New Roman"/>
                <a:ea typeface="Times New Roman"/>
                <a:cs typeface="Times New Roman"/>
                <a:sym typeface="Times New Roman"/>
              </a:rPr>
              <a:t>‹#›</a:t>
            </a:fld>
            <a:endParaRPr/>
          </a:p>
        </p:txBody>
      </p:sp>
      <p:sp>
        <p:nvSpPr>
          <p:cNvPr id="4" name="Google Shape;4;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2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5" name="Google Shape;5;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lstStyle>
            <a:lvl1pPr marR="0" lvl="0" algn="r" rtl="0">
              <a:lnSpc>
                <a:spcPct val="100000"/>
              </a:lnSpc>
              <a:spcBef>
                <a:spcPts val="0"/>
              </a:spcBef>
              <a:spcAft>
                <a:spcPts val="0"/>
              </a:spcAft>
              <a:buSzPts val="1400"/>
              <a:buNone/>
              <a:defRPr sz="12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6" name="Google Shape;6;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flat" cmpd="sng">
            <a:solidFill>
              <a:srgbClr val="000000"/>
            </a:solidFill>
            <a:prstDash val="solid"/>
            <a:miter lim="800000"/>
            <a:headEnd type="none" w="sm" len="sm"/>
            <a:tailEnd type="none" w="sm" len="sm"/>
          </a:ln>
        </p:spPr>
      </p:sp>
      <p:sp>
        <p:nvSpPr>
          <p:cNvPr id="7" name="Google Shape;7;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8" name="Google Shape;8;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lstStyle>
            <a:lvl1pPr marR="0" lvl="0" algn="l" rtl="0">
              <a:lnSpc>
                <a:spcPct val="100000"/>
              </a:lnSpc>
              <a:spcBef>
                <a:spcPts val="0"/>
              </a:spcBef>
              <a:spcAft>
                <a:spcPts val="0"/>
              </a:spcAft>
              <a:buSzPts val="1400"/>
              <a:buNone/>
              <a:defRPr sz="1200" b="0" i="0" u="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rgbClr val="000000"/>
                </a:solidFill>
                <a:latin typeface="Times New Roman"/>
                <a:ea typeface="Times New Roman"/>
                <a:cs typeface="Times New Roman"/>
                <a:sym typeface="Times New Roman"/>
              </a:defRPr>
            </a:lvl9pPr>
          </a:lstStyle>
          <a:p>
            <a:endParaRPr/>
          </a:p>
        </p:txBody>
      </p:sp>
      <p:sp>
        <p:nvSpPr>
          <p:cNvPr id="9" name="Google Shape;9;n"/>
          <p:cNvSpPr txBox="1">
            <a:spLocks noGrp="1"/>
          </p:cNvSpPr>
          <p:nvPr>
            <p:ph type="sldNum" idx="4"/>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imes New Roman"/>
              <a:buNone/>
            </a:pPr>
            <a:fld id="{00000000-1234-1234-1234-123412341234}" type="slidenum">
              <a:rPr lang="en-US" sz="1200" b="0" i="0" u="none">
                <a:solidFill>
                  <a:srgbClr val="000000"/>
                </a:solidFill>
                <a:latin typeface="Times New Roman"/>
                <a:ea typeface="Times New Roman"/>
                <a:cs typeface="Times New Roman"/>
                <a:sym typeface="Times New Roman"/>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
        <p:cNvGrpSpPr/>
        <p:nvPr/>
      </p:nvGrpSpPr>
      <p:grpSpPr>
        <a:xfrm>
          <a:off x="0" y="0"/>
          <a:ext cx="0" cy="0"/>
          <a:chOff x="0" y="0"/>
          <a:chExt cx="0" cy="0"/>
        </a:xfrm>
      </p:grpSpPr>
      <p:sp>
        <p:nvSpPr>
          <p:cNvPr id="21" name="Google Shape;21;p1: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a:t>
            </a:fld>
            <a:endParaRPr/>
          </a:p>
        </p:txBody>
      </p:sp>
      <p:sp>
        <p:nvSpPr>
          <p:cNvPr id="22" name="Google Shape;2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 name="Google Shape;23;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c5bd45439_0_7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10</a:t>
            </a:fld>
            <a:endParaRPr/>
          </a:p>
        </p:txBody>
      </p:sp>
      <p:sp>
        <p:nvSpPr>
          <p:cNvPr id="99" name="Google Shape;99;g4c5bd45439_0_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0" name="Google Shape;100;g4c5bd45439_0_7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c5bd45439_0_81: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11</a:t>
            </a:fld>
            <a:endParaRPr/>
          </a:p>
        </p:txBody>
      </p:sp>
      <p:sp>
        <p:nvSpPr>
          <p:cNvPr id="106" name="Google Shape;106;g4c5bd45439_0_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07" name="Google Shape;107;g4c5bd45439_0_8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4afea108a5_0_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12</a:t>
            </a:fld>
            <a:endParaRPr/>
          </a:p>
        </p:txBody>
      </p:sp>
      <p:sp>
        <p:nvSpPr>
          <p:cNvPr id="113" name="Google Shape;113;g4afea108a5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14" name="Google Shape;114;g4afea108a5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4c5bd45439_0_87: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13</a:t>
            </a:fld>
            <a:endParaRPr/>
          </a:p>
        </p:txBody>
      </p:sp>
      <p:sp>
        <p:nvSpPr>
          <p:cNvPr id="121" name="Google Shape;121;g4c5bd45439_0_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22" name="Google Shape;122;g4c5bd45439_0_8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4c5bd45439_0_9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14</a:t>
            </a:fld>
            <a:endParaRPr/>
          </a:p>
        </p:txBody>
      </p:sp>
      <p:sp>
        <p:nvSpPr>
          <p:cNvPr id="132" name="Google Shape;132;g4c5bd45439_0_9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33" name="Google Shape;133;g4c5bd45439_0_9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4c5bd45439_0_108: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15</a:t>
            </a:fld>
            <a:endParaRPr/>
          </a:p>
        </p:txBody>
      </p:sp>
      <p:sp>
        <p:nvSpPr>
          <p:cNvPr id="140" name="Google Shape;140;g4c5bd45439_0_10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41" name="Google Shape;141;g4c5bd45439_0_10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4c5bd45439_0_11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16</a:t>
            </a:fld>
            <a:endParaRPr/>
          </a:p>
        </p:txBody>
      </p:sp>
      <p:sp>
        <p:nvSpPr>
          <p:cNvPr id="148" name="Google Shape;148;g4c5bd45439_0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49" name="Google Shape;149;g4c5bd45439_0_1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4c5bd45439_0_13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17</a:t>
            </a:fld>
            <a:endParaRPr/>
          </a:p>
        </p:txBody>
      </p:sp>
      <p:sp>
        <p:nvSpPr>
          <p:cNvPr id="158" name="Google Shape;158;g4c5bd45439_0_1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59" name="Google Shape;159;g4c5bd45439_0_1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4c5bd45439_0_138: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18</a:t>
            </a:fld>
            <a:endParaRPr/>
          </a:p>
        </p:txBody>
      </p:sp>
      <p:sp>
        <p:nvSpPr>
          <p:cNvPr id="165" name="Google Shape;165;g4c5bd45439_0_1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66" name="Google Shape;166;g4c5bd45439_0_13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4c5bd45439_0_17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19</a:t>
            </a:fld>
            <a:endParaRPr/>
          </a:p>
        </p:txBody>
      </p:sp>
      <p:sp>
        <p:nvSpPr>
          <p:cNvPr id="173" name="Google Shape;173;g4c5bd45439_0_1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74" name="Google Shape;174;g4c5bd45439_0_17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
        <p:cNvGrpSpPr/>
        <p:nvPr/>
      </p:nvGrpSpPr>
      <p:grpSpPr>
        <a:xfrm>
          <a:off x="0" y="0"/>
          <a:ext cx="0" cy="0"/>
          <a:chOff x="0" y="0"/>
          <a:chExt cx="0" cy="0"/>
        </a:xfrm>
      </p:grpSpPr>
      <p:sp>
        <p:nvSpPr>
          <p:cNvPr id="35" name="Google Shape;35;p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
        <p:nvSpPr>
          <p:cNvPr id="36" name="Google Shape;3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37" name="Google Shape;3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4c5bd45439_0_146: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20</a:t>
            </a:fld>
            <a:endParaRPr/>
          </a:p>
        </p:txBody>
      </p:sp>
      <p:sp>
        <p:nvSpPr>
          <p:cNvPr id="181" name="Google Shape;181;g4c5bd45439_0_1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82" name="Google Shape;182;g4c5bd45439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4c5bd45439_0_18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21</a:t>
            </a:fld>
            <a:endParaRPr/>
          </a:p>
        </p:txBody>
      </p:sp>
      <p:sp>
        <p:nvSpPr>
          <p:cNvPr id="192" name="Google Shape;192;g4c5bd45439_0_1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193" name="Google Shape;193;g4c5bd45439_0_1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g4c5bd45439_0_191: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22</a:t>
            </a:fld>
            <a:endParaRPr/>
          </a:p>
        </p:txBody>
      </p:sp>
      <p:sp>
        <p:nvSpPr>
          <p:cNvPr id="199" name="Google Shape;199;g4c5bd45439_0_1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0" name="Google Shape;200;g4c5bd45439_0_19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4c5bd45439_0_23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23</a:t>
            </a:fld>
            <a:endParaRPr/>
          </a:p>
        </p:txBody>
      </p:sp>
      <p:sp>
        <p:nvSpPr>
          <p:cNvPr id="207" name="Google Shape;207;g4c5bd45439_0_2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08" name="Google Shape;208;g4c5bd45439_0_2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4c5bd45439_0_20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24</a:t>
            </a:fld>
            <a:endParaRPr/>
          </a:p>
        </p:txBody>
      </p:sp>
      <p:sp>
        <p:nvSpPr>
          <p:cNvPr id="215" name="Google Shape;215;g4c5bd45439_0_2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16" name="Google Shape;216;g4c5bd45439_0_20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4c5bd45439_0_155: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25</a:t>
            </a:fld>
            <a:endParaRPr/>
          </a:p>
        </p:txBody>
      </p:sp>
      <p:sp>
        <p:nvSpPr>
          <p:cNvPr id="223" name="Google Shape;223;g4c5bd45439_0_1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24" name="Google Shape;224;g4c5bd45439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4c5bd45439_0_212: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26</a:t>
            </a:fld>
            <a:endParaRPr/>
          </a:p>
        </p:txBody>
      </p:sp>
      <p:sp>
        <p:nvSpPr>
          <p:cNvPr id="234" name="Google Shape;234;g4c5bd45439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35" name="Google Shape;235;g4c5bd45439_0_2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4c5bd45439_0_22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27</a:t>
            </a:fld>
            <a:endParaRPr/>
          </a:p>
        </p:txBody>
      </p:sp>
      <p:sp>
        <p:nvSpPr>
          <p:cNvPr id="242" name="Google Shape;242;g4c5bd45439_0_2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43" name="Google Shape;243;g4c5bd45439_0_2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4c5bd45439_0_16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28</a:t>
            </a:fld>
            <a:endParaRPr/>
          </a:p>
        </p:txBody>
      </p:sp>
      <p:sp>
        <p:nvSpPr>
          <p:cNvPr id="249" name="Google Shape;249;g4c5bd45439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50" name="Google Shape;250;g4c5bd45439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29</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
        <p:cNvGrpSpPr/>
        <p:nvPr/>
      </p:nvGrpSpPr>
      <p:grpSpPr>
        <a:xfrm>
          <a:off x="0" y="0"/>
          <a:ext cx="0" cy="0"/>
          <a:chOff x="0" y="0"/>
          <a:chExt cx="0" cy="0"/>
        </a:xfrm>
      </p:grpSpPr>
      <p:sp>
        <p:nvSpPr>
          <p:cNvPr id="43" name="Google Shape;43;g4c5bd45439_0_17: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a:t>
            </a:fld>
            <a:endParaRPr/>
          </a:p>
        </p:txBody>
      </p:sp>
      <p:sp>
        <p:nvSpPr>
          <p:cNvPr id="44" name="Google Shape;44;g4c5bd45439_0_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45" name="Google Shape;45;g4c5bd45439_0_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30</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946996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31</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18583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32</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72247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33</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629447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34</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810385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35</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03828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c5bd45439_0_249: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36</a:t>
            </a:fld>
            <a:endParaRPr/>
          </a:p>
        </p:txBody>
      </p:sp>
      <p:sp>
        <p:nvSpPr>
          <p:cNvPr id="260" name="Google Shape;260;g4c5bd45439_0_2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61" name="Google Shape;261;g4c5bd45439_0_24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053054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c5bd45439_0_268: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37</a:t>
            </a:fld>
            <a:endParaRPr/>
          </a:p>
        </p:txBody>
      </p:sp>
      <p:sp>
        <p:nvSpPr>
          <p:cNvPr id="275" name="Google Shape;275;g4c5bd45439_0_2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276" name="Google Shape;276;g4c5bd45439_0_2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4c5bd45439_0_27: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4</a:t>
            </a:fld>
            <a:endParaRPr/>
          </a:p>
        </p:txBody>
      </p:sp>
      <p:sp>
        <p:nvSpPr>
          <p:cNvPr id="52" name="Google Shape;52;g4c5bd45439_0_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53" name="Google Shape;53;g4c5bd45439_0_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4c5bd45439_0_36: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5</a:t>
            </a:fld>
            <a:endParaRPr/>
          </a:p>
        </p:txBody>
      </p:sp>
      <p:sp>
        <p:nvSpPr>
          <p:cNvPr id="60" name="Google Shape;60;g4c5bd45439_0_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1" name="Google Shape;61;g4c5bd45439_0_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4c5bd45439_0_43: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6</a:t>
            </a:fld>
            <a:endParaRPr/>
          </a:p>
        </p:txBody>
      </p:sp>
      <p:sp>
        <p:nvSpPr>
          <p:cNvPr id="67" name="Google Shape;67;g4c5bd45439_0_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68" name="Google Shape;68;g4c5bd45439_0_4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4c5bd45439_0_1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7</a:t>
            </a:fld>
            <a:endParaRPr/>
          </a:p>
        </p:txBody>
      </p:sp>
      <p:sp>
        <p:nvSpPr>
          <p:cNvPr id="74" name="Google Shape;74;g4c5bd45439_0_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75" name="Google Shape;75;g4c5bd45439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4c5bd45439_0_50: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8</a:t>
            </a:fld>
            <a:endParaRPr/>
          </a:p>
        </p:txBody>
      </p:sp>
      <p:sp>
        <p:nvSpPr>
          <p:cNvPr id="81" name="Google Shape;81;g4c5bd45439_0_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82" name="Google Shape;82;g4c5bd45439_0_5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4c5bd45439_0_56:notes"/>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9</a:t>
            </a:fld>
            <a:endParaRPr/>
          </a:p>
        </p:txBody>
      </p:sp>
      <p:sp>
        <p:nvSpPr>
          <p:cNvPr id="88" name="Google Shape;88;g4c5bd45439_0_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a:noFill/>
          </a:ln>
        </p:spPr>
      </p:sp>
      <p:sp>
        <p:nvSpPr>
          <p:cNvPr id="89" name="Google Shape;89;g4c5bd45439_0_5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2"/>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None/>
              <a:defRPr sz="1400"/>
            </a:lvl1pPr>
            <a:lvl2pPr marL="0" lvl="1" indent="0" algn="r">
              <a:lnSpc>
                <a:spcPct val="100000"/>
              </a:lnSpc>
              <a:spcBef>
                <a:spcPts val="0"/>
              </a:spcBef>
              <a:spcAft>
                <a:spcPts val="0"/>
              </a:spcAft>
              <a:buNone/>
              <a:defRPr sz="1400"/>
            </a:lvl2pPr>
            <a:lvl3pPr marL="0" lvl="2" indent="0" algn="r">
              <a:lnSpc>
                <a:spcPct val="100000"/>
              </a:lnSpc>
              <a:spcBef>
                <a:spcPts val="0"/>
              </a:spcBef>
              <a:spcAft>
                <a:spcPts val="0"/>
              </a:spcAft>
              <a:buNone/>
              <a:defRPr sz="1400"/>
            </a:lvl3pPr>
            <a:lvl4pPr marL="0" lvl="3" indent="0" algn="r">
              <a:lnSpc>
                <a:spcPct val="100000"/>
              </a:lnSpc>
              <a:spcBef>
                <a:spcPts val="0"/>
              </a:spcBef>
              <a:spcAft>
                <a:spcPts val="0"/>
              </a:spcAft>
              <a:buNone/>
              <a:defRPr sz="1400"/>
            </a:lvl4pPr>
            <a:lvl5pPr marL="0" lvl="4" indent="0" algn="r">
              <a:lnSpc>
                <a:spcPct val="100000"/>
              </a:lnSpc>
              <a:spcBef>
                <a:spcPts val="0"/>
              </a:spcBef>
              <a:spcAft>
                <a:spcPts val="0"/>
              </a:spcAft>
              <a:buNone/>
              <a:defRPr sz="1400"/>
            </a:lvl5pPr>
            <a:lvl6pPr marL="0" lvl="5" indent="0" algn="r">
              <a:lnSpc>
                <a:spcPct val="100000"/>
              </a:lnSpc>
              <a:spcBef>
                <a:spcPts val="0"/>
              </a:spcBef>
              <a:spcAft>
                <a:spcPts val="0"/>
              </a:spcAft>
              <a:buNone/>
              <a:defRPr sz="1400"/>
            </a:lvl6pPr>
            <a:lvl7pPr marL="0" lvl="6" indent="0" algn="r">
              <a:lnSpc>
                <a:spcPct val="100000"/>
              </a:lnSpc>
              <a:spcBef>
                <a:spcPts val="0"/>
              </a:spcBef>
              <a:spcAft>
                <a:spcPts val="0"/>
              </a:spcAft>
              <a:buNone/>
              <a:defRPr sz="1400"/>
            </a:lvl7pPr>
            <a:lvl8pPr marL="0" lvl="7" indent="0" algn="r">
              <a:lnSpc>
                <a:spcPct val="100000"/>
              </a:lnSpc>
              <a:spcBef>
                <a:spcPts val="0"/>
              </a:spcBef>
              <a:spcAft>
                <a:spcPts val="0"/>
              </a:spcAft>
              <a:buNone/>
              <a:defRPr sz="1400"/>
            </a:lvl8pPr>
            <a:lvl9pPr marL="0" lvl="8" indent="0" algn="r">
              <a:lnSpc>
                <a:spcPct val="100000"/>
              </a:lnSpc>
              <a:spcBef>
                <a:spcPts val="0"/>
              </a:spcBef>
              <a:spcAft>
                <a:spcPts val="0"/>
              </a:spcAft>
              <a:buNone/>
              <a:defRPr sz="1400"/>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
        <p:cNvGrpSpPr/>
        <p:nvPr/>
      </p:nvGrpSpPr>
      <p:grpSpPr>
        <a:xfrm>
          <a:off x="0" y="0"/>
          <a:ext cx="0" cy="0"/>
          <a:chOff x="0" y="0"/>
          <a:chExt cx="0" cy="0"/>
        </a:xfrm>
      </p:grpSpPr>
      <p:sp>
        <p:nvSpPr>
          <p:cNvPr id="11" name="Google Shape;11;p1"/>
          <p:cNvSpPr txBox="1">
            <a:spLocks noGrp="1"/>
          </p:cNvSpPr>
          <p:nvPr>
            <p:ph type="title"/>
          </p:nvPr>
        </p:nvSpPr>
        <p:spPr>
          <a:xfrm>
            <a:off x="685800" y="609600"/>
            <a:ext cx="7772400" cy="1143000"/>
          </a:xfrm>
          <a:prstGeom prst="rect">
            <a:avLst/>
          </a:prstGeom>
          <a:noFill/>
          <a:ln>
            <a:noFill/>
          </a:ln>
        </p:spPr>
        <p:txBody>
          <a:bodyPr spcFirstLastPara="1" wrap="square" lIns="91425" tIns="45700" rIns="91425" bIns="45700" anchor="ctr" anchorCtr="0"/>
          <a:lstStyle>
            <a:lvl1pPr marR="0" lvl="0"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1pPr>
            <a:lvl2pPr marR="0" lvl="1"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2pPr>
            <a:lvl3pPr marR="0" lvl="2"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3pPr>
            <a:lvl4pPr marR="0" lvl="3"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4pPr>
            <a:lvl5pPr marR="0" lvl="4"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5pPr>
            <a:lvl6pPr marR="0" lvl="5"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6pPr>
            <a:lvl7pPr marR="0" lvl="6"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7pPr>
            <a:lvl8pPr marR="0" lvl="7"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8pPr>
            <a:lvl9pPr marR="0" lvl="8" algn="ctr" rtl="0">
              <a:lnSpc>
                <a:spcPct val="100000"/>
              </a:lnSpc>
              <a:spcBef>
                <a:spcPts val="0"/>
              </a:spcBef>
              <a:spcAft>
                <a:spcPts val="0"/>
              </a:spcAft>
              <a:buSzPts val="1400"/>
              <a:buNone/>
              <a:defRPr sz="4400" b="0" i="0" u="none" strike="noStrike" cap="none">
                <a:solidFill>
                  <a:schemeClr val="dk2"/>
                </a:solidFill>
                <a:latin typeface="Times New Roman"/>
                <a:ea typeface="Times New Roman"/>
                <a:cs typeface="Times New Roman"/>
                <a:sym typeface="Times New Roman"/>
              </a:defRPr>
            </a:lvl9pPr>
          </a:lstStyle>
          <a:p>
            <a:endParaRPr/>
          </a:p>
        </p:txBody>
      </p:sp>
      <p:sp>
        <p:nvSpPr>
          <p:cNvPr id="12" name="Google Shape;12;p1"/>
          <p:cNvSpPr txBox="1">
            <a:spLocks noGrp="1"/>
          </p:cNvSpPr>
          <p:nvPr>
            <p:ph type="body" idx="1"/>
          </p:nvPr>
        </p:nvSpPr>
        <p:spPr>
          <a:xfrm>
            <a:off x="685800" y="1981200"/>
            <a:ext cx="7772400" cy="4114800"/>
          </a:xfrm>
          <a:prstGeom prst="rect">
            <a:avLst/>
          </a:prstGeom>
          <a:noFill/>
          <a:ln>
            <a:noFill/>
          </a:ln>
        </p:spPr>
        <p:txBody>
          <a:bodyPr spcFirstLastPara="1" wrap="square" lIns="91425" tIns="45700" rIns="91425" bIns="45700" anchor="t" anchorCtr="0"/>
          <a:lstStyle>
            <a:lvl1pPr marL="457200" marR="0" lvl="0" indent="-431800" algn="l" rtl="0">
              <a:lnSpc>
                <a:spcPct val="100000"/>
              </a:lnSpc>
              <a:spcBef>
                <a:spcPts val="640"/>
              </a:spcBef>
              <a:spcAft>
                <a:spcPts val="0"/>
              </a:spcAft>
              <a:buClr>
                <a:schemeClr val="dk1"/>
              </a:buClr>
              <a:buSzPts val="3200"/>
              <a:buFont typeface="Times New Roman"/>
              <a:buChar char="•"/>
              <a:defRPr sz="3200" b="0" i="0" u="none" strike="noStrike" cap="none">
                <a:solidFill>
                  <a:schemeClr val="dk1"/>
                </a:solidFill>
                <a:latin typeface="Times New Roman"/>
                <a:ea typeface="Times New Roman"/>
                <a:cs typeface="Times New Roman"/>
                <a:sym typeface="Times New Roman"/>
              </a:defRPr>
            </a:lvl1pPr>
            <a:lvl2pPr marL="914400" marR="0" lvl="1" indent="-406400" algn="l" rtl="0">
              <a:lnSpc>
                <a:spcPct val="100000"/>
              </a:lnSpc>
              <a:spcBef>
                <a:spcPts val="560"/>
              </a:spcBef>
              <a:spcAft>
                <a:spcPts val="0"/>
              </a:spcAft>
              <a:buClr>
                <a:schemeClr val="dk1"/>
              </a:buClr>
              <a:buSzPts val="2800"/>
              <a:buFont typeface="Times New Roman"/>
              <a:buChar char="–"/>
              <a:defRPr sz="2800" b="0" i="0" u="none" strike="noStrike" cap="none">
                <a:solidFill>
                  <a:schemeClr val="dk1"/>
                </a:solidFill>
                <a:latin typeface="Times New Roman"/>
                <a:ea typeface="Times New Roman"/>
                <a:cs typeface="Times New Roman"/>
                <a:sym typeface="Times New Roman"/>
              </a:defRPr>
            </a:lvl2pPr>
            <a:lvl3pPr marL="1371600" marR="0" lvl="2" indent="-381000" algn="l" rtl="0">
              <a:lnSpc>
                <a:spcPct val="100000"/>
              </a:lnSpc>
              <a:spcBef>
                <a:spcPts val="480"/>
              </a:spcBef>
              <a:spcAft>
                <a:spcPts val="0"/>
              </a:spcAft>
              <a:buClr>
                <a:schemeClr val="dk1"/>
              </a:buClr>
              <a:buSzPts val="2400"/>
              <a:buFont typeface="Times New Roman"/>
              <a:buChar char="•"/>
              <a:defRPr sz="2400" b="0" i="0" u="none" strike="noStrike" cap="none">
                <a:solidFill>
                  <a:schemeClr val="dk1"/>
                </a:solidFill>
                <a:latin typeface="Times New Roman"/>
                <a:ea typeface="Times New Roman"/>
                <a:cs typeface="Times New Roman"/>
                <a:sym typeface="Times New Roman"/>
              </a:defRPr>
            </a:lvl3pPr>
            <a:lvl4pPr marL="1828800" marR="0" lvl="3"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4pPr>
            <a:lvl5pPr marL="2286000" marR="0" lvl="4"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5pPr>
            <a:lvl6pPr marL="2743200" marR="0" lvl="5"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6pPr>
            <a:lvl7pPr marL="3200400" marR="0" lvl="6"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7pPr>
            <a:lvl8pPr marL="3657600" marR="0" lvl="7"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8pPr>
            <a:lvl9pPr marL="4114800" marR="0" lvl="8" indent="-355600" algn="l" rtl="0">
              <a:lnSpc>
                <a:spcPct val="100000"/>
              </a:lnSpc>
              <a:spcBef>
                <a:spcPts val="400"/>
              </a:spcBef>
              <a:spcAft>
                <a:spcPts val="0"/>
              </a:spcAft>
              <a:buClr>
                <a:schemeClr val="dk1"/>
              </a:buClr>
              <a:buSzPts val="2000"/>
              <a:buFont typeface="Times New Roman"/>
              <a:buChar char="»"/>
              <a:defRPr sz="20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1"/>
          <p:cNvSpPr txBox="1">
            <a:spLocks noGrp="1"/>
          </p:cNvSpPr>
          <p:nvPr>
            <p:ph type="dt" idx="10"/>
          </p:nvPr>
        </p:nvSpPr>
        <p:spPr>
          <a:xfrm>
            <a:off x="685800" y="6248400"/>
            <a:ext cx="1905000" cy="457200"/>
          </a:xfrm>
          <a:prstGeom prst="rect">
            <a:avLst/>
          </a:prstGeom>
          <a:noFill/>
          <a:ln>
            <a:noFill/>
          </a:ln>
        </p:spPr>
        <p:txBody>
          <a:bodyPr spcFirstLastPara="1" wrap="square" lIns="91425" tIns="45700" rIns="91425" bIns="45700" anchor="t" anchorCtr="0"/>
          <a:lstStyle>
            <a:lvl1pPr marR="0" lvl="0" algn="l" rtl="0">
              <a:lnSpc>
                <a:spcPct val="100000"/>
              </a:lnSpc>
              <a:spcBef>
                <a:spcPts val="0"/>
              </a:spcBef>
              <a:spcAft>
                <a:spcPts val="0"/>
              </a:spcAft>
              <a:buSzPts val="1400"/>
              <a:buNone/>
              <a:defRPr sz="1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lstStyle>
            <a:lvl1pPr marR="0" lvl="0" algn="ctr" rtl="0">
              <a:lnSpc>
                <a:spcPct val="100000"/>
              </a:lnSpc>
              <a:spcBef>
                <a:spcPts val="0"/>
              </a:spcBef>
              <a:spcAft>
                <a:spcPts val="0"/>
              </a:spcAft>
              <a:buSzPts val="1400"/>
              <a:buNone/>
              <a:defRPr sz="1400" b="0" i="0" u="none">
                <a:solidFill>
                  <a:schemeClr val="dk1"/>
                </a:solidFill>
                <a:latin typeface="Times New Roman"/>
                <a:ea typeface="Times New Roman"/>
                <a:cs typeface="Times New Roman"/>
                <a:sym typeface="Times New Roman"/>
              </a:defRPr>
            </a:lvl1pPr>
            <a:lvl2pPr marR="0" lvl="1"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0"/>
              </a:spcBef>
              <a:spcAft>
                <a:spcPts val="0"/>
              </a:spcAft>
              <a:buSzPts val="1400"/>
              <a:buNone/>
              <a:defRPr sz="24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1"/>
          <p:cNvSpPr txBox="1">
            <a:spLocks noGrp="1"/>
          </p:cNvSpPr>
          <p:nvPr>
            <p:ph type="sldNum" idx="12"/>
          </p:nvPr>
        </p:nvSpPr>
        <p:spPr>
          <a:xfrm>
            <a:off x="6553200" y="6248400"/>
            <a:ext cx="19050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1pPr>
            <a:lvl2pPr marL="0" marR="0" lvl="1"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2pPr>
            <a:lvl3pPr marL="0" marR="0" lvl="2"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3pPr>
            <a:lvl4pPr marL="0" marR="0" lvl="3"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4pPr>
            <a:lvl5pPr marL="0" marR="0" lvl="4"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5pPr>
            <a:lvl6pPr marL="0" marR="0" lvl="5"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6pPr>
            <a:lvl7pPr marL="0" marR="0" lvl="6"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7pPr>
            <a:lvl8pPr marL="0" marR="0" lvl="7"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8pPr>
            <a:lvl9pPr marL="0" marR="0" lvl="8" indent="0" algn="r" rtl="0">
              <a:lnSpc>
                <a:spcPct val="100000"/>
              </a:lnSpc>
              <a:spcBef>
                <a:spcPts val="0"/>
              </a:spcBef>
              <a:spcAft>
                <a:spcPts val="0"/>
              </a:spcAft>
              <a:buClr>
                <a:schemeClr val="dk1"/>
              </a:buClr>
              <a:buSzPts val="1400"/>
              <a:buFont typeface="Times New Roman"/>
              <a:buNone/>
              <a:defRPr sz="1400" b="0" i="0" u="none">
                <a:solidFill>
                  <a:schemeClr val="dk1"/>
                </a:solidFill>
                <a:latin typeface="Times New Roman"/>
                <a:ea typeface="Times New Roman"/>
                <a:cs typeface="Times New Roman"/>
                <a:sym typeface="Times New Roman"/>
              </a:defRPr>
            </a:lvl9pPr>
          </a:lstStyle>
          <a:p>
            <a:pPr marL="0" lvl="0" indent="0" algn="r" rtl="0">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educationnext.org/one-time-now-lowering-class-sizes-backfire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hyperlink" Target="https://www.nctq.org/blog/The-Ghost-of-Teacher-Shortages-Past%E2%80%A6"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www2.ncte.org/statement/ebonics/"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books.google.com/books?id=gXj95Q8uJwoC&amp;pg=PA12&amp;lpg=PA12&amp;dq=pta+%22have+a+nice+life%22&amp;source=bl&amp;ots=rCxVDVpYsF&amp;sig=puWuz22p0_env9FdsESvviP3lxM&amp;hl=en&amp;sa=X&amp;ved=2ahUKEwjMwJ3D5ujfAhVtc98KHfJBB18Q6AEwAHoECAkQAQ#v=onepage&amp;q=pta%20%22have%20a%20nice%20life%22&amp;f=false"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s://www.educationnext.org/do-teachers-and-parents-want-the-same-things/"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hyperlink" Target="https://www.educationnext.org/2018-ednext-poll-interactive/"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3"/>
          <p:cNvSpPr txBox="1"/>
          <p:nvPr/>
        </p:nvSpPr>
        <p:spPr>
          <a:xfrm>
            <a:off x="304200" y="2288100"/>
            <a:ext cx="8535600" cy="22818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4080"/>
              </a:buClr>
              <a:buSzPts val="2400"/>
              <a:buFont typeface="Verdana"/>
              <a:buNone/>
            </a:pPr>
            <a:r>
              <a:rPr lang="en-US" sz="4800" dirty="0">
                <a:solidFill>
                  <a:srgbClr val="004080"/>
                </a:solidFill>
                <a:latin typeface="EB Garamond"/>
                <a:ea typeface="EB Garamond"/>
                <a:cs typeface="EB Garamond"/>
                <a:sym typeface="EB Garamond"/>
              </a:rPr>
              <a:t>What’s Wrong With </a:t>
            </a:r>
            <a:endParaRPr sz="4800" dirty="0">
              <a:solidFill>
                <a:srgbClr val="004080"/>
              </a:solidFill>
              <a:latin typeface="EB Garamond"/>
              <a:ea typeface="EB Garamond"/>
              <a:cs typeface="EB Garamond"/>
              <a:sym typeface="EB Garamond"/>
            </a:endParaRPr>
          </a:p>
          <a:p>
            <a:pPr marL="0" marR="0" lvl="0" indent="0" algn="ctr" rtl="0">
              <a:lnSpc>
                <a:spcPct val="100000"/>
              </a:lnSpc>
              <a:spcBef>
                <a:spcPts val="0"/>
              </a:spcBef>
              <a:spcAft>
                <a:spcPts val="0"/>
              </a:spcAft>
              <a:buClr>
                <a:srgbClr val="004080"/>
              </a:buClr>
              <a:buSzPts val="2400"/>
              <a:buFont typeface="Verdana"/>
              <a:buNone/>
            </a:pPr>
            <a:r>
              <a:rPr lang="en-US" sz="4800" dirty="0">
                <a:solidFill>
                  <a:srgbClr val="004080"/>
                </a:solidFill>
                <a:latin typeface="EB Garamond"/>
                <a:ea typeface="EB Garamond"/>
                <a:cs typeface="EB Garamond"/>
                <a:sym typeface="EB Garamond"/>
              </a:rPr>
              <a:t>American Education</a:t>
            </a:r>
            <a:endParaRPr sz="4800" dirty="0">
              <a:solidFill>
                <a:srgbClr val="004080"/>
              </a:solidFill>
              <a:latin typeface="EB Garamond"/>
              <a:ea typeface="EB Garamond"/>
              <a:cs typeface="EB Garamond"/>
              <a:sym typeface="EB Garamond"/>
            </a:endParaRPr>
          </a:p>
          <a:p>
            <a:pPr marL="0" marR="0" lvl="0" indent="0" algn="ctr" rtl="0">
              <a:lnSpc>
                <a:spcPct val="100000"/>
              </a:lnSpc>
              <a:spcBef>
                <a:spcPts val="1200"/>
              </a:spcBef>
              <a:spcAft>
                <a:spcPts val="0"/>
              </a:spcAft>
              <a:buClr>
                <a:schemeClr val="dk1"/>
              </a:buClr>
              <a:buSzPts val="2400"/>
              <a:buFont typeface="Verdana"/>
              <a:buNone/>
            </a:pPr>
            <a:r>
              <a:rPr lang="en-US" sz="3000" i="1" dirty="0">
                <a:solidFill>
                  <a:schemeClr val="dk1"/>
                </a:solidFill>
                <a:latin typeface="EB Garamond"/>
                <a:ea typeface="EB Garamond"/>
                <a:cs typeface="EB Garamond"/>
                <a:sym typeface="EB Garamond"/>
              </a:rPr>
              <a:t>And How Classical Schools Can Help Fix It</a:t>
            </a:r>
            <a:endParaRPr sz="3000" i="1" dirty="0">
              <a:latin typeface="EB Garamond"/>
              <a:ea typeface="EB Garamond"/>
              <a:cs typeface="EB Garamond"/>
              <a:sym typeface="EB Garamon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1"/>
        <p:cNvGrpSpPr/>
        <p:nvPr/>
      </p:nvGrpSpPr>
      <p:grpSpPr>
        <a:xfrm>
          <a:off x="0" y="0"/>
          <a:ext cx="0" cy="0"/>
          <a:chOff x="0" y="0"/>
          <a:chExt cx="0" cy="0"/>
        </a:xfrm>
      </p:grpSpPr>
      <p:sp>
        <p:nvSpPr>
          <p:cNvPr id="102" name="Google Shape;102;p13"/>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Teaching and Learning Myths</a:t>
            </a:r>
            <a:endParaRPr sz="4800">
              <a:solidFill>
                <a:srgbClr val="FFFFFF"/>
              </a:solidFill>
              <a:latin typeface="Playfair Display"/>
              <a:ea typeface="Playfair Display"/>
              <a:cs typeface="Playfair Display"/>
              <a:sym typeface="Playfair Display"/>
            </a:endParaRPr>
          </a:p>
        </p:txBody>
      </p:sp>
      <p:graphicFrame>
        <p:nvGraphicFramePr>
          <p:cNvPr id="103" name="Google Shape;103;p13"/>
          <p:cNvGraphicFramePr/>
          <p:nvPr/>
        </p:nvGraphicFramePr>
        <p:xfrm>
          <a:off x="183988" y="1007825"/>
          <a:ext cx="8776000" cy="5780560"/>
        </p:xfrm>
        <a:graphic>
          <a:graphicData uri="http://schemas.openxmlformats.org/drawingml/2006/table">
            <a:tbl>
              <a:tblPr>
                <a:noFill/>
                <a:tableStyleId>{2D2F7C20-0685-436F-B7FE-8F40A34FCA98}</a:tableStyleId>
              </a:tblPr>
              <a:tblGrid>
                <a:gridCol w="2062225">
                  <a:extLst>
                    <a:ext uri="{9D8B030D-6E8A-4147-A177-3AD203B41FA5}">
                      <a16:colId xmlns:a16="http://schemas.microsoft.com/office/drawing/2014/main" val="20000"/>
                    </a:ext>
                  </a:extLst>
                </a:gridCol>
                <a:gridCol w="6713775">
                  <a:extLst>
                    <a:ext uri="{9D8B030D-6E8A-4147-A177-3AD203B41FA5}">
                      <a16:colId xmlns:a16="http://schemas.microsoft.com/office/drawing/2014/main" val="20001"/>
                    </a:ext>
                  </a:extLst>
                </a:gridCol>
              </a:tblGrid>
              <a:tr h="390675">
                <a:tc>
                  <a:txBody>
                    <a:bodyPr/>
                    <a:lstStyle/>
                    <a:p>
                      <a:pPr marL="0" lvl="0" indent="0" algn="ctr" rtl="0">
                        <a:spcBef>
                          <a:spcPts val="0"/>
                        </a:spcBef>
                        <a:spcAft>
                          <a:spcPts val="0"/>
                        </a:spcAft>
                        <a:buNone/>
                      </a:pPr>
                      <a:r>
                        <a:rPr lang="en-US" b="1">
                          <a:solidFill>
                            <a:srgbClr val="FFFFFF"/>
                          </a:solidFill>
                        </a:rPr>
                        <a:t>Myth</a:t>
                      </a:r>
                      <a:endParaRPr b="1">
                        <a:solidFill>
                          <a:srgbClr val="FFFFFF"/>
                        </a:solidFill>
                      </a:endParaRPr>
                    </a:p>
                  </a:txBody>
                  <a:tcPr marL="91425" marR="91425" marT="91425" marB="91425">
                    <a:solidFill>
                      <a:srgbClr val="3C78D8"/>
                    </a:solidFill>
                  </a:tcPr>
                </a:tc>
                <a:tc>
                  <a:txBody>
                    <a:bodyPr/>
                    <a:lstStyle/>
                    <a:p>
                      <a:pPr marL="0" lvl="0" indent="0" algn="ctr" rtl="0">
                        <a:spcBef>
                          <a:spcPts val="0"/>
                        </a:spcBef>
                        <a:spcAft>
                          <a:spcPts val="0"/>
                        </a:spcAft>
                        <a:buNone/>
                      </a:pPr>
                      <a:r>
                        <a:rPr lang="en-US" b="1">
                          <a:solidFill>
                            <a:srgbClr val="FFFFFF"/>
                          </a:solidFill>
                        </a:rPr>
                        <a:t>Reality</a:t>
                      </a:r>
                      <a:endParaRPr b="1">
                        <a:solidFill>
                          <a:srgbClr val="FFFFFF"/>
                        </a:solidFill>
                      </a:endParaRPr>
                    </a:p>
                  </a:txBody>
                  <a:tcPr marL="91425" marR="91425" marT="91425" marB="91425">
                    <a:solidFill>
                      <a:srgbClr val="3C78D8"/>
                    </a:solidFill>
                  </a:tcPr>
                </a:tc>
                <a:extLst>
                  <a:ext uri="{0D108BD9-81ED-4DB2-BD59-A6C34878D82A}">
                    <a16:rowId xmlns:a16="http://schemas.microsoft.com/office/drawing/2014/main" val="10000"/>
                  </a:ext>
                </a:extLst>
              </a:tr>
              <a:tr h="1139825">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Learning Styles</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Forty years of research have not found evidence that there are visual, kinesthetic, and auditory learners or that teachers can achieve better results by trying appeal to “learning styles”.</a:t>
                      </a:r>
                      <a:endParaRPr sz="1800">
                        <a:solidFill>
                          <a:srgbClr val="333333"/>
                        </a:solidFill>
                        <a:latin typeface="Garamond"/>
                        <a:ea typeface="Garamond"/>
                        <a:cs typeface="Garamond"/>
                        <a:sym typeface="Garamond"/>
                      </a:endParaRPr>
                    </a:p>
                  </a:txBody>
                  <a:tcPr marL="91425" marR="91425" marT="91425" marB="91425"/>
                </a:tc>
                <a:extLst>
                  <a:ext uri="{0D108BD9-81ED-4DB2-BD59-A6C34878D82A}">
                    <a16:rowId xmlns:a16="http://schemas.microsoft.com/office/drawing/2014/main" val="10001"/>
                  </a:ext>
                </a:extLst>
              </a:tr>
              <a:tr h="1139825">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Multiple Intelligences</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Mainstream psychologists have little regard for the idea that there are seven different kinds of intelligence (or what most would call talents), and even the theory’s originator said educators have taken it too far.</a:t>
                      </a:r>
                      <a:endParaRPr/>
                    </a:p>
                  </a:txBody>
                  <a:tcPr marL="91425" marR="91425" marT="91425" marB="91425"/>
                </a:tc>
                <a:extLst>
                  <a:ext uri="{0D108BD9-81ED-4DB2-BD59-A6C34878D82A}">
                    <a16:rowId xmlns:a16="http://schemas.microsoft.com/office/drawing/2014/main" val="10002"/>
                  </a:ext>
                </a:extLst>
              </a:tr>
              <a:tr h="1414850">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Rote Memorization Is Bad</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This misleading phrase is employed to argue against any sort of factual knowledge, and used to defend curricula that lack important content. Some rote memorization is required to learn rudimentary knowledge, such as the letters of the alphabet.</a:t>
                      </a:r>
                      <a:endParaRPr sz="1800">
                        <a:solidFill>
                          <a:srgbClr val="333333"/>
                        </a:solidFill>
                        <a:latin typeface="Garamond"/>
                        <a:ea typeface="Garamond"/>
                        <a:cs typeface="Garamond"/>
                        <a:sym typeface="Garamond"/>
                      </a:endParaRPr>
                    </a:p>
                  </a:txBody>
                  <a:tcPr marL="91425" marR="91425" marT="91425" marB="91425"/>
                </a:tc>
                <a:extLst>
                  <a:ext uri="{0D108BD9-81ED-4DB2-BD59-A6C34878D82A}">
                    <a16:rowId xmlns:a16="http://schemas.microsoft.com/office/drawing/2014/main" val="10003"/>
                  </a:ext>
                </a:extLst>
              </a:tr>
              <a:tr h="1689850">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The Eclectic Teacher</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The idea that teachers should string together lessons drawn from multiple sources in an effort to customize learning to students. Large scale research suggests that well-designed, scientifically validated curricula that use a consistent approach for all students with relatively minor modifications can achieve consistently positive results.</a:t>
                      </a:r>
                      <a:endParaRPr sz="1800">
                        <a:solidFill>
                          <a:srgbClr val="333333"/>
                        </a:solidFill>
                        <a:latin typeface="Garamond"/>
                        <a:ea typeface="Garamond"/>
                        <a:cs typeface="Garamond"/>
                        <a:sym typeface="Garamond"/>
                      </a:endParaRPr>
                    </a:p>
                  </a:txBody>
                  <a:tcPr marL="91425" marR="91425" marT="91425" marB="91425"/>
                </a:tc>
                <a:extLst>
                  <a:ext uri="{0D108BD9-81ED-4DB2-BD59-A6C34878D82A}">
                    <a16:rowId xmlns:a16="http://schemas.microsoft.com/office/drawing/2014/main" val="10004"/>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8"/>
        <p:cNvGrpSpPr/>
        <p:nvPr/>
      </p:nvGrpSpPr>
      <p:grpSpPr>
        <a:xfrm>
          <a:off x="0" y="0"/>
          <a:ext cx="0" cy="0"/>
          <a:chOff x="0" y="0"/>
          <a:chExt cx="0" cy="0"/>
        </a:xfrm>
      </p:grpSpPr>
      <p:sp>
        <p:nvSpPr>
          <p:cNvPr id="109" name="Google Shape;109;p14"/>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Teaching and Learning Myths</a:t>
            </a:r>
            <a:endParaRPr sz="4800">
              <a:solidFill>
                <a:srgbClr val="FFFFFF"/>
              </a:solidFill>
              <a:latin typeface="Playfair Display"/>
              <a:ea typeface="Playfair Display"/>
              <a:cs typeface="Playfair Display"/>
              <a:sym typeface="Playfair Display"/>
            </a:endParaRPr>
          </a:p>
        </p:txBody>
      </p:sp>
      <p:graphicFrame>
        <p:nvGraphicFramePr>
          <p:cNvPr id="110" name="Google Shape;110;p14"/>
          <p:cNvGraphicFramePr/>
          <p:nvPr/>
        </p:nvGraphicFramePr>
        <p:xfrm>
          <a:off x="183988" y="1007825"/>
          <a:ext cx="8776000" cy="5194280"/>
        </p:xfrm>
        <a:graphic>
          <a:graphicData uri="http://schemas.openxmlformats.org/drawingml/2006/table">
            <a:tbl>
              <a:tblPr>
                <a:noFill/>
                <a:tableStyleId>{2D2F7C20-0685-436F-B7FE-8F40A34FCA98}</a:tableStyleId>
              </a:tblPr>
              <a:tblGrid>
                <a:gridCol w="2062225">
                  <a:extLst>
                    <a:ext uri="{9D8B030D-6E8A-4147-A177-3AD203B41FA5}">
                      <a16:colId xmlns:a16="http://schemas.microsoft.com/office/drawing/2014/main" val="20000"/>
                    </a:ext>
                  </a:extLst>
                </a:gridCol>
                <a:gridCol w="6713775">
                  <a:extLst>
                    <a:ext uri="{9D8B030D-6E8A-4147-A177-3AD203B41FA5}">
                      <a16:colId xmlns:a16="http://schemas.microsoft.com/office/drawing/2014/main" val="20001"/>
                    </a:ext>
                  </a:extLst>
                </a:gridCol>
              </a:tblGrid>
              <a:tr h="390675">
                <a:tc>
                  <a:txBody>
                    <a:bodyPr/>
                    <a:lstStyle/>
                    <a:p>
                      <a:pPr marL="0" lvl="0" indent="0" algn="ctr" rtl="0">
                        <a:spcBef>
                          <a:spcPts val="0"/>
                        </a:spcBef>
                        <a:spcAft>
                          <a:spcPts val="0"/>
                        </a:spcAft>
                        <a:buNone/>
                      </a:pPr>
                      <a:r>
                        <a:rPr lang="en-US" b="1">
                          <a:solidFill>
                            <a:srgbClr val="FFFFFF"/>
                          </a:solidFill>
                        </a:rPr>
                        <a:t>Myth</a:t>
                      </a:r>
                      <a:endParaRPr b="1">
                        <a:solidFill>
                          <a:srgbClr val="FFFFFF"/>
                        </a:solidFill>
                      </a:endParaRPr>
                    </a:p>
                  </a:txBody>
                  <a:tcPr marL="91425" marR="91425" marT="91425" marB="91425">
                    <a:solidFill>
                      <a:srgbClr val="3C78D8"/>
                    </a:solidFill>
                  </a:tcPr>
                </a:tc>
                <a:tc>
                  <a:txBody>
                    <a:bodyPr/>
                    <a:lstStyle/>
                    <a:p>
                      <a:pPr marL="0" lvl="0" indent="0" algn="ctr" rtl="0">
                        <a:spcBef>
                          <a:spcPts val="0"/>
                        </a:spcBef>
                        <a:spcAft>
                          <a:spcPts val="0"/>
                        </a:spcAft>
                        <a:buNone/>
                      </a:pPr>
                      <a:r>
                        <a:rPr lang="en-US" b="1">
                          <a:solidFill>
                            <a:srgbClr val="FFFFFF"/>
                          </a:solidFill>
                        </a:rPr>
                        <a:t>Reality</a:t>
                      </a:r>
                      <a:endParaRPr b="1">
                        <a:solidFill>
                          <a:srgbClr val="FFFFFF"/>
                        </a:solidFill>
                      </a:endParaRPr>
                    </a:p>
                  </a:txBody>
                  <a:tcPr marL="91425" marR="91425" marT="91425" marB="91425">
                    <a:solidFill>
                      <a:srgbClr val="3C78D8"/>
                    </a:solidFill>
                  </a:tcPr>
                </a:tc>
                <a:extLst>
                  <a:ext uri="{0D108BD9-81ED-4DB2-BD59-A6C34878D82A}">
                    <a16:rowId xmlns:a16="http://schemas.microsoft.com/office/drawing/2014/main" val="10000"/>
                  </a:ext>
                </a:extLst>
              </a:tr>
              <a:tr h="1139825">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Balanced Literacy Is Best</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Most schools believe that “balanced literacy” is the best way to teach reading.  However, the National Reading Panel reviewed over 110,000 studies and found that scientifically-based reading instruction that systematically and explicitly teaches phonemic awareness, phonics, vocabulary, fluency, and comprehension works best.</a:t>
                      </a:r>
                      <a:endParaRPr sz="1800">
                        <a:solidFill>
                          <a:srgbClr val="333333"/>
                        </a:solidFill>
                        <a:latin typeface="Garamond"/>
                        <a:ea typeface="Garamond"/>
                        <a:cs typeface="Garamond"/>
                        <a:sym typeface="Garamond"/>
                      </a:endParaRPr>
                    </a:p>
                  </a:txBody>
                  <a:tcPr marL="91425" marR="91425" marT="91425" marB="91425"/>
                </a:tc>
                <a:extLst>
                  <a:ext uri="{0D108BD9-81ED-4DB2-BD59-A6C34878D82A}">
                    <a16:rowId xmlns:a16="http://schemas.microsoft.com/office/drawing/2014/main" val="10001"/>
                  </a:ext>
                </a:extLst>
              </a:tr>
              <a:tr h="1139825">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Learning By Doing</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The idea that students learn best or more “authentically” by participating in hands-on projects.  Project Follow Through, the largest education study in human history found that the Direct Instruction program, which emphasized teacher-led instruction, produced the best results, and many other studies have found that teacher-led instruction equally or more effective than learning by doing.</a:t>
                      </a:r>
                      <a:endParaRPr/>
                    </a:p>
                  </a:txBody>
                  <a:tcPr marL="91425" marR="91425" marT="91425" marB="91425"/>
                </a:tc>
                <a:extLst>
                  <a:ext uri="{0D108BD9-81ED-4DB2-BD59-A6C34878D82A}">
                    <a16:rowId xmlns:a16="http://schemas.microsoft.com/office/drawing/2014/main" val="10002"/>
                  </a:ext>
                </a:extLst>
              </a:tr>
              <a:tr h="1414850">
                <a:tc>
                  <a:txBody>
                    <a:bodyPr/>
                    <a:lstStyle/>
                    <a:p>
                      <a:pPr marL="0" lvl="0" indent="0" algn="ctr" rtl="0">
                        <a:spcBef>
                          <a:spcPts val="0"/>
                        </a:spcBef>
                        <a:spcAft>
                          <a:spcPts val="0"/>
                        </a:spcAft>
                        <a:buNone/>
                      </a:pPr>
                      <a:r>
                        <a:rPr lang="en-US" sz="1800">
                          <a:solidFill>
                            <a:srgbClr val="333333"/>
                          </a:solidFill>
                          <a:latin typeface="Garamond"/>
                          <a:ea typeface="Garamond"/>
                          <a:cs typeface="Garamond"/>
                          <a:sym typeface="Garamond"/>
                        </a:rPr>
                        <a:t>Disability and Poverty Explain Poor Results</a:t>
                      </a:r>
                      <a:endParaRPr sz="1800">
                        <a:solidFill>
                          <a:srgbClr val="333333"/>
                        </a:solidFill>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The idea that students’ learning disabilities, poverty, or families explain their lack of achievement. However, 95% of learning disabilities are mild.  Personal circumstances can be mitigated through high expectations, solid teaching, and student effort.</a:t>
                      </a:r>
                      <a:endParaRPr sz="1800">
                        <a:solidFill>
                          <a:srgbClr val="333333"/>
                        </a:solidFill>
                        <a:latin typeface="Garamond"/>
                        <a:ea typeface="Garamond"/>
                        <a:cs typeface="Garamond"/>
                        <a:sym typeface="Garamond"/>
                      </a:endParaRPr>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5"/>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Teaching and Learning Myths</a:t>
            </a:r>
            <a:endParaRPr sz="4800">
              <a:solidFill>
                <a:srgbClr val="FFFFFF"/>
              </a:solidFill>
              <a:latin typeface="Playfair Display"/>
              <a:ea typeface="Playfair Display"/>
              <a:cs typeface="Playfair Display"/>
              <a:sym typeface="Playfair Display"/>
            </a:endParaRPr>
          </a:p>
        </p:txBody>
      </p:sp>
      <p:sp>
        <p:nvSpPr>
          <p:cNvPr id="117" name="Google Shape;117;p15"/>
          <p:cNvSpPr txBox="1"/>
          <p:nvPr/>
        </p:nvSpPr>
        <p:spPr>
          <a:xfrm>
            <a:off x="0" y="880200"/>
            <a:ext cx="9144000" cy="5580900"/>
          </a:xfrm>
          <a:prstGeom prst="rect">
            <a:avLst/>
          </a:prstGeom>
          <a:noFill/>
          <a:ln>
            <a:noFill/>
          </a:ln>
        </p:spPr>
        <p:txBody>
          <a:bodyPr spcFirstLastPara="1" wrap="square" lIns="91425" tIns="91425" rIns="91425" bIns="91425" anchor="t" anchorCtr="0">
            <a:noAutofit/>
          </a:bodyPr>
          <a:lstStyle/>
          <a:p>
            <a:pPr marL="341312" lvl="0" indent="-341312" algn="ctr" rtl="0">
              <a:spcBef>
                <a:spcPts val="2000"/>
              </a:spcBef>
              <a:spcAft>
                <a:spcPts val="0"/>
              </a:spcAft>
              <a:buNone/>
            </a:pPr>
            <a:r>
              <a:rPr lang="en-US" sz="2800" b="1">
                <a:solidFill>
                  <a:srgbClr val="333333"/>
                </a:solidFill>
                <a:latin typeface="Garamond"/>
                <a:ea typeface="Garamond"/>
                <a:cs typeface="Garamond"/>
                <a:sym typeface="Garamond"/>
              </a:rPr>
              <a:t>“What ideology could possibly trump good reading instruction? It is a fierce ideological obsession that cuts across all facets of teachers’ preparation: the belief that every student is so unique that the best teaching practices cannot be applied. </a:t>
            </a:r>
            <a:endParaRPr sz="2800" b="1">
              <a:solidFill>
                <a:srgbClr val="333333"/>
              </a:solidFill>
              <a:latin typeface="Garamond"/>
              <a:ea typeface="Garamond"/>
              <a:cs typeface="Garamond"/>
              <a:sym typeface="Garamond"/>
            </a:endParaRPr>
          </a:p>
          <a:p>
            <a:pPr marL="341312" lvl="0" indent="-341312" algn="ctr" rtl="0">
              <a:spcBef>
                <a:spcPts val="2000"/>
              </a:spcBef>
              <a:spcAft>
                <a:spcPts val="0"/>
              </a:spcAft>
              <a:buNone/>
            </a:pPr>
            <a:r>
              <a:rPr lang="en-US" sz="2800" b="1">
                <a:solidFill>
                  <a:srgbClr val="333333"/>
                </a:solidFill>
                <a:latin typeface="Garamond"/>
                <a:ea typeface="Garamond"/>
                <a:cs typeface="Garamond"/>
                <a:sym typeface="Garamond"/>
              </a:rPr>
              <a:t>As one education professor put it to me, ‘Even if I knew some practice would be effective 80 percent of the time, I don’t include it in my course. I don’t want it to color the choices my teachers should be able to make using their own judgment.’ ”</a:t>
            </a:r>
            <a:r>
              <a:rPr lang="en-US" sz="2800" b="1" baseline="30000">
                <a:solidFill>
                  <a:srgbClr val="333333"/>
                </a:solidFill>
                <a:latin typeface="Garamond"/>
                <a:ea typeface="Garamond"/>
                <a:cs typeface="Garamond"/>
                <a:sym typeface="Garamond"/>
              </a:rPr>
              <a:t>*</a:t>
            </a:r>
            <a:endParaRPr sz="2800" b="1" baseline="30000">
              <a:solidFill>
                <a:srgbClr val="333333"/>
              </a:solidFill>
              <a:latin typeface="Garamond"/>
              <a:ea typeface="Garamond"/>
              <a:cs typeface="Garamond"/>
              <a:sym typeface="Garamond"/>
            </a:endParaRPr>
          </a:p>
          <a:p>
            <a:pPr marL="341312" lvl="0" indent="-341312" algn="ctr" rtl="0">
              <a:spcBef>
                <a:spcPts val="2000"/>
              </a:spcBef>
              <a:spcAft>
                <a:spcPts val="0"/>
              </a:spcAft>
              <a:buNone/>
            </a:pPr>
            <a:r>
              <a:rPr lang="en-US" sz="2800" b="1" baseline="30000">
                <a:solidFill>
                  <a:srgbClr val="333333"/>
                </a:solidFill>
                <a:latin typeface="Garamond"/>
                <a:ea typeface="Garamond"/>
                <a:cs typeface="Garamond"/>
                <a:sym typeface="Garamond"/>
              </a:rPr>
              <a:t>Kate Walsh, President, National Council for Teacher Quality</a:t>
            </a:r>
            <a:endParaRPr sz="2800" b="1" baseline="30000">
              <a:solidFill>
                <a:srgbClr val="333333"/>
              </a:solidFill>
              <a:latin typeface="Garamond"/>
              <a:ea typeface="Garamond"/>
              <a:cs typeface="Garamond"/>
              <a:sym typeface="Garamond"/>
            </a:endParaRPr>
          </a:p>
          <a:p>
            <a:pPr marL="341312" lvl="0" indent="-341312" algn="l" rtl="0">
              <a:spcBef>
                <a:spcPts val="2000"/>
              </a:spcBef>
              <a:spcAft>
                <a:spcPts val="0"/>
              </a:spcAft>
              <a:buNone/>
            </a:pPr>
            <a:r>
              <a:rPr lang="en-US" sz="3000">
                <a:solidFill>
                  <a:srgbClr val="333333"/>
                </a:solidFill>
                <a:latin typeface="Verdana"/>
                <a:ea typeface="Verdana"/>
                <a:cs typeface="Verdana"/>
                <a:sym typeface="Verdana"/>
              </a:rPr>
              <a:t> </a:t>
            </a:r>
            <a:endParaRPr sz="3000">
              <a:solidFill>
                <a:schemeClr val="dk1"/>
              </a:solidFill>
            </a:endParaRPr>
          </a:p>
          <a:p>
            <a:pPr marL="457200" lvl="0" indent="0" algn="l" rtl="0">
              <a:spcBef>
                <a:spcPts val="1050"/>
              </a:spcBef>
              <a:spcAft>
                <a:spcPts val="0"/>
              </a:spcAft>
              <a:buNone/>
            </a:pPr>
            <a:endParaRPr sz="3000">
              <a:solidFill>
                <a:srgbClr val="FF0000"/>
              </a:solidFill>
              <a:latin typeface="Garamond"/>
              <a:ea typeface="Garamond"/>
              <a:cs typeface="Garamond"/>
              <a:sym typeface="Garamond"/>
            </a:endParaRPr>
          </a:p>
        </p:txBody>
      </p:sp>
      <p:sp>
        <p:nvSpPr>
          <p:cNvPr id="118" name="Google Shape;118;p15"/>
          <p:cNvSpPr txBox="1"/>
          <p:nvPr/>
        </p:nvSpPr>
        <p:spPr>
          <a:xfrm>
            <a:off x="228600" y="6461125"/>
            <a:ext cx="8763000" cy="24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200" i="1" baseline="30000">
                <a:solidFill>
                  <a:schemeClr val="dk1"/>
                </a:solidFill>
              </a:rPr>
              <a:t>*</a:t>
            </a:r>
            <a:r>
              <a:rPr lang="en-US" sz="1200" i="1">
                <a:solidFill>
                  <a:schemeClr val="dk1"/>
                </a:solidFill>
              </a:rPr>
              <a:t>https://www.nctq.org/blog/An-open-letter-to-all-who-care-about-making-sure-every-child-in-America-learns-to-read</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6"/>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Teacher Certification</a:t>
            </a:r>
            <a:endParaRPr sz="4800">
              <a:solidFill>
                <a:srgbClr val="FFFFFF"/>
              </a:solidFill>
              <a:latin typeface="Playfair Display"/>
              <a:ea typeface="Playfair Display"/>
              <a:cs typeface="Playfair Display"/>
              <a:sym typeface="Playfair Display"/>
            </a:endParaRPr>
          </a:p>
        </p:txBody>
      </p:sp>
      <p:sp>
        <p:nvSpPr>
          <p:cNvPr id="125" name="Google Shape;125;p16"/>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#2</a:t>
            </a:r>
            <a:endParaRPr sz="3000" dirty="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Teacher certification</a:t>
            </a:r>
            <a:r>
              <a:rPr lang="en-US" sz="2400" dirty="0">
                <a:solidFill>
                  <a:srgbClr val="333333"/>
                </a:solidFill>
                <a:latin typeface="Garamond"/>
                <a:ea typeface="Garamond"/>
                <a:cs typeface="Garamond"/>
                <a:sym typeface="Garamond"/>
              </a:rPr>
              <a:t>, which is based on education schools’ well-intended but misleading ideas, contributes little to teachers’ effectiveness, and perpetuates the teacher shortage in some subjects.</a:t>
            </a:r>
            <a:endParaRPr dirty="0">
              <a:solidFill>
                <a:schemeClr val="dk1"/>
              </a:solidFill>
            </a:endParaRPr>
          </a:p>
          <a:p>
            <a:pPr marL="457200" lvl="0" indent="0" algn="l" rtl="0">
              <a:spcBef>
                <a:spcPts val="1050"/>
              </a:spcBef>
              <a:spcAft>
                <a:spcPts val="0"/>
              </a:spcAft>
              <a:buNone/>
            </a:pPr>
            <a:endParaRPr sz="2400" dirty="0">
              <a:solidFill>
                <a:srgbClr val="333333"/>
              </a:solidFill>
              <a:latin typeface="Garamond"/>
              <a:ea typeface="Garamond"/>
              <a:cs typeface="Garamond"/>
              <a:sym typeface="Garamond"/>
            </a:endParaRPr>
          </a:p>
        </p:txBody>
      </p:sp>
      <p:sp>
        <p:nvSpPr>
          <p:cNvPr id="126" name="Google Shape;126;p16"/>
          <p:cNvSpPr txBox="1"/>
          <p:nvPr/>
        </p:nvSpPr>
        <p:spPr>
          <a:xfrm>
            <a:off x="151100" y="6142650"/>
            <a:ext cx="8743800" cy="6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333333"/>
                </a:solidFill>
                <a:latin typeface="Garamond"/>
                <a:ea typeface="Garamond"/>
                <a:cs typeface="Garamond"/>
                <a:sym typeface="Garamond"/>
              </a:rPr>
              <a:t>These reports and www.nctq.org are the sources for this section.</a:t>
            </a:r>
            <a:endParaRPr sz="2000">
              <a:solidFill>
                <a:srgbClr val="333333"/>
              </a:solidFill>
              <a:latin typeface="Garamond"/>
              <a:ea typeface="Garamond"/>
              <a:cs typeface="Garamond"/>
              <a:sym typeface="Garamond"/>
            </a:endParaRPr>
          </a:p>
        </p:txBody>
      </p:sp>
      <p:pic>
        <p:nvPicPr>
          <p:cNvPr id="127" name="Google Shape;127;p16"/>
          <p:cNvPicPr preferRelativeResize="0"/>
          <p:nvPr/>
        </p:nvPicPr>
        <p:blipFill>
          <a:blip r:embed="rId3">
            <a:alphaModFix/>
          </a:blip>
          <a:stretch>
            <a:fillRect/>
          </a:stretch>
        </p:blipFill>
        <p:spPr>
          <a:xfrm>
            <a:off x="652187" y="2988950"/>
            <a:ext cx="2081299" cy="2748274"/>
          </a:xfrm>
          <a:prstGeom prst="rect">
            <a:avLst/>
          </a:prstGeom>
          <a:noFill/>
          <a:ln>
            <a:noFill/>
          </a:ln>
        </p:spPr>
      </p:pic>
      <p:pic>
        <p:nvPicPr>
          <p:cNvPr id="128" name="Google Shape;128;p16"/>
          <p:cNvPicPr preferRelativeResize="0"/>
          <p:nvPr/>
        </p:nvPicPr>
        <p:blipFill>
          <a:blip r:embed="rId4">
            <a:alphaModFix/>
          </a:blip>
          <a:stretch>
            <a:fillRect/>
          </a:stretch>
        </p:blipFill>
        <p:spPr>
          <a:xfrm>
            <a:off x="6435761" y="3041125"/>
            <a:ext cx="2141727" cy="2748276"/>
          </a:xfrm>
          <a:prstGeom prst="rect">
            <a:avLst/>
          </a:prstGeom>
          <a:noFill/>
          <a:ln w="9525" cap="flat" cmpd="sng">
            <a:solidFill>
              <a:schemeClr val="dk2"/>
            </a:solidFill>
            <a:prstDash val="solid"/>
            <a:round/>
            <a:headEnd type="none" w="sm" len="sm"/>
            <a:tailEnd type="none" w="sm" len="sm"/>
          </a:ln>
        </p:spPr>
      </p:pic>
      <p:pic>
        <p:nvPicPr>
          <p:cNvPr id="129" name="Google Shape;129;p16"/>
          <p:cNvPicPr preferRelativeResize="0"/>
          <p:nvPr/>
        </p:nvPicPr>
        <p:blipFill>
          <a:blip r:embed="rId5">
            <a:alphaModFix/>
          </a:blip>
          <a:stretch>
            <a:fillRect/>
          </a:stretch>
        </p:blipFill>
        <p:spPr>
          <a:xfrm>
            <a:off x="3118538" y="3485172"/>
            <a:ext cx="2993375" cy="18601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4"/>
        <p:cNvGrpSpPr/>
        <p:nvPr/>
      </p:nvGrpSpPr>
      <p:grpSpPr>
        <a:xfrm>
          <a:off x="0" y="0"/>
          <a:ext cx="0" cy="0"/>
          <a:chOff x="0" y="0"/>
          <a:chExt cx="0" cy="0"/>
        </a:xfrm>
      </p:grpSpPr>
      <p:sp>
        <p:nvSpPr>
          <p:cNvPr id="135" name="Google Shape;135;p17"/>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Teacher Certification</a:t>
            </a:r>
            <a:endParaRPr sz="4800">
              <a:solidFill>
                <a:srgbClr val="FFFFFF"/>
              </a:solidFill>
              <a:latin typeface="Playfair Display"/>
              <a:ea typeface="Playfair Display"/>
              <a:cs typeface="Playfair Display"/>
              <a:sym typeface="Playfair Display"/>
            </a:endParaRPr>
          </a:p>
        </p:txBody>
      </p:sp>
      <p:sp>
        <p:nvSpPr>
          <p:cNvPr id="136" name="Google Shape;136;p17"/>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Teacher Quality and Effectiveness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“Even if all of the research on certification is considered uncritically, at best the conclusion is that the traditional certification process may only add some marginal value.”</a:t>
            </a:r>
            <a:endParaRPr sz="2400">
              <a:solidFill>
                <a:srgbClr val="333333"/>
              </a:solidFill>
              <a:latin typeface="Garamond"/>
              <a:ea typeface="Garamond"/>
              <a:cs typeface="Garamond"/>
              <a:sym typeface="Garamond"/>
            </a:endParaRPr>
          </a:p>
          <a:p>
            <a:pPr marL="914400" lvl="0" indent="0" algn="l" rtl="0">
              <a:spcBef>
                <a:spcPts val="1050"/>
              </a:spcBef>
              <a:spcAft>
                <a:spcPts val="0"/>
              </a:spcAft>
              <a:buNone/>
            </a:pPr>
            <a:r>
              <a:rPr lang="en-US" sz="2200">
                <a:solidFill>
                  <a:srgbClr val="333333"/>
                </a:solidFill>
                <a:latin typeface="Garamond"/>
                <a:ea typeface="Garamond"/>
                <a:cs typeface="Garamond"/>
                <a:sym typeface="Garamond"/>
              </a:rPr>
              <a:t>87% of education schools fail to prepare teachers to teach elementary math.</a:t>
            </a:r>
            <a:endParaRPr sz="2200">
              <a:solidFill>
                <a:srgbClr val="333333"/>
              </a:solidFill>
              <a:latin typeface="Garamond"/>
              <a:ea typeface="Garamond"/>
              <a:cs typeface="Garamond"/>
              <a:sym typeface="Garamond"/>
            </a:endParaRPr>
          </a:p>
          <a:p>
            <a:pPr marL="914400" lvl="0" indent="0" algn="l" rtl="0">
              <a:spcBef>
                <a:spcPts val="1050"/>
              </a:spcBef>
              <a:spcAft>
                <a:spcPts val="0"/>
              </a:spcAft>
              <a:buNone/>
            </a:pPr>
            <a:r>
              <a:rPr lang="en-US" sz="2200">
                <a:solidFill>
                  <a:srgbClr val="333333"/>
                </a:solidFill>
                <a:latin typeface="Garamond"/>
                <a:ea typeface="Garamond"/>
                <a:cs typeface="Garamond"/>
                <a:sym typeface="Garamond"/>
              </a:rPr>
              <a:t>85% of education schools fail to prepare teachers in scientifically-based reading instruction.</a:t>
            </a:r>
            <a:endParaRPr sz="2200">
              <a:solidFill>
                <a:srgbClr val="333333"/>
              </a:solidFill>
              <a:latin typeface="Garamond"/>
              <a:ea typeface="Garamond"/>
              <a:cs typeface="Garamond"/>
              <a:sym typeface="Garamond"/>
            </a:endParaRPr>
          </a:p>
          <a:p>
            <a:pPr marL="914400" lvl="0" indent="0" algn="l" rtl="0">
              <a:spcBef>
                <a:spcPts val="1050"/>
              </a:spcBef>
              <a:spcAft>
                <a:spcPts val="0"/>
              </a:spcAft>
              <a:buNone/>
            </a:pPr>
            <a:r>
              <a:rPr lang="en-US" sz="2200">
                <a:solidFill>
                  <a:srgbClr val="333333"/>
                </a:solidFill>
                <a:latin typeface="Garamond"/>
                <a:ea typeface="Garamond"/>
                <a:cs typeface="Garamond"/>
                <a:sym typeface="Garamond"/>
              </a:rPr>
              <a:t>Teachers are disproportionately in the bottom third of college graduates.</a:t>
            </a:r>
            <a:endParaRPr sz="2200">
              <a:solidFill>
                <a:srgbClr val="333333"/>
              </a:solidFill>
              <a:latin typeface="Garamond"/>
              <a:ea typeface="Garamond"/>
              <a:cs typeface="Garamond"/>
              <a:sym typeface="Garamond"/>
            </a:endParaRPr>
          </a:p>
          <a:p>
            <a:pPr marL="914400" lvl="0" indent="0" algn="l" rtl="0">
              <a:spcBef>
                <a:spcPts val="1050"/>
              </a:spcBef>
              <a:spcAft>
                <a:spcPts val="0"/>
              </a:spcAft>
              <a:buNone/>
            </a:pPr>
            <a:r>
              <a:rPr lang="en-US" sz="2200">
                <a:solidFill>
                  <a:srgbClr val="333333"/>
                </a:solidFill>
                <a:latin typeface="Garamond"/>
                <a:ea typeface="Garamond"/>
                <a:cs typeface="Garamond"/>
                <a:sym typeface="Garamond"/>
              </a:rPr>
              <a:t>High-achieving graduates without formal education training working low-income schools produced “higher test scores than the other teachers in their schools—not just other novice teachers or uncertified teachers, but also veterans and certified teachers”*</a:t>
            </a:r>
            <a:endParaRPr sz="2200">
              <a:solidFill>
                <a:srgbClr val="333333"/>
              </a:solidFill>
              <a:latin typeface="Garamond"/>
              <a:ea typeface="Garamond"/>
              <a:cs typeface="Garamond"/>
              <a:sym typeface="Garamond"/>
            </a:endParaRPr>
          </a:p>
        </p:txBody>
      </p:sp>
      <p:sp>
        <p:nvSpPr>
          <p:cNvPr id="137" name="Google Shape;137;p17"/>
          <p:cNvSpPr txBox="1"/>
          <p:nvPr/>
        </p:nvSpPr>
        <p:spPr>
          <a:xfrm>
            <a:off x="-125" y="6461025"/>
            <a:ext cx="9144000" cy="310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*https://files.eric.ed.gov/fulltext/ED496298.pdf</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2"/>
        <p:cNvGrpSpPr/>
        <p:nvPr/>
      </p:nvGrpSpPr>
      <p:grpSpPr>
        <a:xfrm>
          <a:off x="0" y="0"/>
          <a:ext cx="0" cy="0"/>
          <a:chOff x="0" y="0"/>
          <a:chExt cx="0" cy="0"/>
        </a:xfrm>
      </p:grpSpPr>
      <p:sp>
        <p:nvSpPr>
          <p:cNvPr id="143" name="Google Shape;143;p18"/>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Teacher Certification</a:t>
            </a:r>
            <a:endParaRPr sz="4800">
              <a:solidFill>
                <a:srgbClr val="FFFFFF"/>
              </a:solidFill>
              <a:latin typeface="Playfair Display"/>
              <a:ea typeface="Playfair Display"/>
              <a:cs typeface="Playfair Display"/>
              <a:sym typeface="Playfair Display"/>
            </a:endParaRPr>
          </a:p>
        </p:txBody>
      </p:sp>
      <p:sp>
        <p:nvSpPr>
          <p:cNvPr id="144" name="Google Shape;144;p18"/>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Teacher Shortage</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The time and expense of traditional certification discourages many applicants from considering joining the profession.</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Maryland’s alternative certification intended to attract career changers has only produced 1% of our teachers. In contrast, New Jersey’s alternative certification produces 20-25% of its teachers.</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Non-traditional candidates are often more diverse and bring stronger academic backgrounds than traditional candidates.</a:t>
            </a:r>
            <a:endParaRPr sz="2400">
              <a:solidFill>
                <a:srgbClr val="333333"/>
              </a:solidFill>
              <a:latin typeface="Garamond"/>
              <a:ea typeface="Garamond"/>
              <a:cs typeface="Garamond"/>
              <a:sym typeface="Garamond"/>
            </a:endParaRPr>
          </a:p>
        </p:txBody>
      </p:sp>
      <p:sp>
        <p:nvSpPr>
          <p:cNvPr id="145" name="Google Shape;145;p18"/>
          <p:cNvSpPr txBox="1"/>
          <p:nvPr/>
        </p:nvSpPr>
        <p:spPr>
          <a:xfrm>
            <a:off x="6100" y="4697550"/>
            <a:ext cx="9144000" cy="1817400"/>
          </a:xfrm>
          <a:prstGeom prst="rect">
            <a:avLst/>
          </a:prstGeom>
          <a:noFill/>
          <a:ln>
            <a:noFill/>
          </a:ln>
        </p:spPr>
        <p:txBody>
          <a:bodyPr spcFirstLastPara="1" wrap="square" lIns="91425" tIns="91425" rIns="91425" bIns="91425" anchor="t" anchorCtr="0">
            <a:noAutofit/>
          </a:bodyPr>
          <a:lstStyle/>
          <a:p>
            <a:pPr marL="341312" lvl="0" indent="-341312" algn="ctr" rtl="0">
              <a:spcBef>
                <a:spcPts val="2000"/>
              </a:spcBef>
              <a:spcAft>
                <a:spcPts val="0"/>
              </a:spcAft>
              <a:buNone/>
            </a:pPr>
            <a:r>
              <a:rPr lang="en-US" sz="3000" b="1">
                <a:solidFill>
                  <a:srgbClr val="333333"/>
                </a:solidFill>
                <a:latin typeface="Garamond"/>
                <a:ea typeface="Garamond"/>
                <a:cs typeface="Garamond"/>
                <a:sym typeface="Garamond"/>
              </a:rPr>
              <a:t>Being certified doesn’t mean a teacher is effective, so why limit the applicant pool to certified candidates?</a:t>
            </a:r>
            <a:endParaRPr sz="3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0"/>
        <p:cNvGrpSpPr/>
        <p:nvPr/>
      </p:nvGrpSpPr>
      <p:grpSpPr>
        <a:xfrm>
          <a:off x="0" y="0"/>
          <a:ext cx="0" cy="0"/>
          <a:chOff x="0" y="0"/>
          <a:chExt cx="0" cy="0"/>
        </a:xfrm>
      </p:grpSpPr>
      <p:sp>
        <p:nvSpPr>
          <p:cNvPr id="151" name="Google Shape;151;p19"/>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Administration</a:t>
            </a:r>
            <a:endParaRPr sz="4800">
              <a:solidFill>
                <a:srgbClr val="FFFFFF"/>
              </a:solidFill>
              <a:latin typeface="Playfair Display"/>
              <a:ea typeface="Playfair Display"/>
              <a:cs typeface="Playfair Display"/>
              <a:sym typeface="Playfair Display"/>
            </a:endParaRPr>
          </a:p>
        </p:txBody>
      </p:sp>
      <p:sp>
        <p:nvSpPr>
          <p:cNvPr id="152" name="Google Shape;152;p19"/>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Big Idea #3</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Administrators </a:t>
            </a:r>
            <a:r>
              <a:rPr lang="en-US" sz="2400">
                <a:solidFill>
                  <a:srgbClr val="333333"/>
                </a:solidFill>
                <a:latin typeface="Garamond"/>
                <a:ea typeface="Garamond"/>
                <a:cs typeface="Garamond"/>
                <a:sym typeface="Garamond"/>
              </a:rPr>
              <a:t>are influenced by the prevailing ideas in education schools.  As a result, they often promote ineffective academic programs and ineffective management changes.</a:t>
            </a:r>
            <a:endParaRPr sz="3000" b="1">
              <a:solidFill>
                <a:srgbClr val="3C78D8"/>
              </a:solidFill>
              <a:latin typeface="Garamond"/>
              <a:ea typeface="Garamond"/>
              <a:cs typeface="Garamond"/>
              <a:sym typeface="Garamond"/>
            </a:endParaRPr>
          </a:p>
        </p:txBody>
      </p:sp>
      <p:sp>
        <p:nvSpPr>
          <p:cNvPr id="153" name="Google Shape;153;p19"/>
          <p:cNvSpPr txBox="1"/>
          <p:nvPr/>
        </p:nvSpPr>
        <p:spPr>
          <a:xfrm>
            <a:off x="151100" y="6142650"/>
            <a:ext cx="8743800" cy="6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333333"/>
                </a:solidFill>
                <a:latin typeface="Garamond"/>
                <a:ea typeface="Garamond"/>
                <a:cs typeface="Garamond"/>
                <a:sym typeface="Garamond"/>
              </a:rPr>
              <a:t>These books and reports are the sources for this section.</a:t>
            </a:r>
            <a:endParaRPr sz="2000">
              <a:solidFill>
                <a:srgbClr val="333333"/>
              </a:solidFill>
              <a:latin typeface="Garamond"/>
              <a:ea typeface="Garamond"/>
              <a:cs typeface="Garamond"/>
              <a:sym typeface="Garamond"/>
            </a:endParaRPr>
          </a:p>
        </p:txBody>
      </p:sp>
      <p:pic>
        <p:nvPicPr>
          <p:cNvPr id="154" name="Google Shape;154;p19"/>
          <p:cNvPicPr preferRelativeResize="0"/>
          <p:nvPr/>
        </p:nvPicPr>
        <p:blipFill>
          <a:blip r:embed="rId3">
            <a:alphaModFix/>
          </a:blip>
          <a:stretch>
            <a:fillRect/>
          </a:stretch>
        </p:blipFill>
        <p:spPr>
          <a:xfrm>
            <a:off x="2298649" y="3099800"/>
            <a:ext cx="1752775" cy="2626500"/>
          </a:xfrm>
          <a:prstGeom prst="rect">
            <a:avLst/>
          </a:prstGeom>
          <a:noFill/>
          <a:ln>
            <a:noFill/>
          </a:ln>
        </p:spPr>
      </p:pic>
      <p:pic>
        <p:nvPicPr>
          <p:cNvPr id="155" name="Google Shape;155;p19"/>
          <p:cNvPicPr preferRelativeResize="0"/>
          <p:nvPr/>
        </p:nvPicPr>
        <p:blipFill>
          <a:blip r:embed="rId4">
            <a:alphaModFix/>
          </a:blip>
          <a:stretch>
            <a:fillRect/>
          </a:stretch>
        </p:blipFill>
        <p:spPr>
          <a:xfrm>
            <a:off x="4872125" y="3099800"/>
            <a:ext cx="2511119" cy="26265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20"/>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Administration</a:t>
            </a:r>
            <a:endParaRPr sz="4800">
              <a:solidFill>
                <a:srgbClr val="FFFFFF"/>
              </a:solidFill>
              <a:latin typeface="Playfair Display"/>
              <a:ea typeface="Playfair Display"/>
              <a:cs typeface="Playfair Display"/>
              <a:sym typeface="Playfair Display"/>
            </a:endParaRPr>
          </a:p>
        </p:txBody>
      </p:sp>
      <p:sp>
        <p:nvSpPr>
          <p:cNvPr id="162" name="Google Shape;162;p20"/>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Ineffective Academic Programs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In other fields, there is a consensus about what works.  Doctors aren’t debating how to treat common maladies.</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endParaRPr>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Every 5-7 years or so educators embark upon a “new” testing or teaching approach, claiming what they did before wasn’t adequate.  </a:t>
            </a:r>
            <a:r>
              <a:rPr lang="en-US" sz="2400" b="1">
                <a:solidFill>
                  <a:srgbClr val="333333"/>
                </a:solidFill>
                <a:latin typeface="Garamond"/>
                <a:ea typeface="Garamond"/>
                <a:cs typeface="Garamond"/>
                <a:sym typeface="Garamond"/>
              </a:rPr>
              <a:t>These approaches are often the same thing with a new name.</a:t>
            </a:r>
            <a:endParaRPr sz="2400" b="1">
              <a:solidFill>
                <a:srgbClr val="333333"/>
              </a:solidFill>
              <a:latin typeface="Garamond"/>
              <a:ea typeface="Garamond"/>
              <a:cs typeface="Garamond"/>
              <a:sym typeface="Garamond"/>
            </a:endParaRPr>
          </a:p>
          <a:p>
            <a:pPr marL="457200" lvl="0" indent="0" algn="l" rtl="0">
              <a:spcBef>
                <a:spcPts val="1050"/>
              </a:spcBef>
              <a:spcAft>
                <a:spcPts val="0"/>
              </a:spcAft>
              <a:buNone/>
            </a:pPr>
            <a:endParaRPr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Educators have engaged in “reading wars” and “math wars” for decades, relying on philosophical beliefs and personal experience rather than evidence to pick programs.  TERC Math, “Balanced Literacy”, “21st Century Skills” and using more technology are ineffective approaches our schools have chosen.</a:t>
            </a:r>
            <a:endParaRPr sz="2400" b="1">
              <a:solidFill>
                <a:srgbClr val="333333"/>
              </a:solidFill>
              <a:latin typeface="Garamond"/>
              <a:ea typeface="Garamond"/>
              <a:cs typeface="Garamond"/>
              <a:sym typeface="Garamon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21"/>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Administration</a:t>
            </a:r>
            <a:endParaRPr sz="4800">
              <a:solidFill>
                <a:srgbClr val="FFFFFF"/>
              </a:solidFill>
              <a:latin typeface="Playfair Display"/>
              <a:ea typeface="Playfair Display"/>
              <a:cs typeface="Playfair Display"/>
              <a:sym typeface="Playfair Display"/>
            </a:endParaRPr>
          </a:p>
        </p:txBody>
      </p:sp>
      <p:sp>
        <p:nvSpPr>
          <p:cNvPr id="169" name="Google Shape;169;p21"/>
          <p:cNvSpPr txBox="1"/>
          <p:nvPr/>
        </p:nvSpPr>
        <p:spPr>
          <a:xfrm>
            <a:off x="55250" y="8078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Ineffective Structural Changes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Class Size Reductions</a:t>
            </a:r>
            <a:r>
              <a:rPr lang="en-US" sz="2400">
                <a:solidFill>
                  <a:srgbClr val="333333"/>
                </a:solidFill>
                <a:latin typeface="Garamond"/>
                <a:ea typeface="Garamond"/>
                <a:cs typeface="Garamond"/>
                <a:sym typeface="Garamond"/>
              </a:rPr>
              <a:t> -- There’s little evidence it helps students aside from kindergarten.  It increases construction and personnel costs, and reduces teacher quality as schools reach deeper into the applicant pool.  Hiring more teachers makes it harder to raise salaries.</a:t>
            </a:r>
            <a:r>
              <a:rPr lang="en-US" sz="2400" baseline="30000">
                <a:solidFill>
                  <a:srgbClr val="333333"/>
                </a:solidFill>
                <a:latin typeface="Garamond"/>
                <a:ea typeface="Garamond"/>
                <a:cs typeface="Garamond"/>
                <a:sym typeface="Garamond"/>
              </a:rPr>
              <a:t>*</a:t>
            </a:r>
            <a:endParaRPr sz="2400" baseline="300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Increasing Salaries</a:t>
            </a:r>
            <a:r>
              <a:rPr lang="en-US" sz="2400">
                <a:solidFill>
                  <a:srgbClr val="333333"/>
                </a:solidFill>
                <a:latin typeface="Garamond"/>
                <a:ea typeface="Garamond"/>
                <a:cs typeface="Garamond"/>
                <a:sym typeface="Garamond"/>
              </a:rPr>
              <a:t> -- Across-the-board salary percentage increases largely benefit those at the top of the salary scale, who are the least likely to leave.  Uniform salary scales also tend to overpay in easy-to-staff positions (art and physical education) and underpay hard-to-staff positions (math, science, and special education), which leads to teacher shortages in </a:t>
            </a:r>
            <a:r>
              <a:rPr lang="en-US" sz="2400" b="1" u="sng">
                <a:solidFill>
                  <a:srgbClr val="333333"/>
                </a:solidFill>
                <a:latin typeface="Garamond"/>
                <a:ea typeface="Garamond"/>
                <a:cs typeface="Garamond"/>
                <a:sym typeface="Garamond"/>
              </a:rPr>
              <a:t>some</a:t>
            </a:r>
            <a:r>
              <a:rPr lang="en-US" sz="2400" b="1">
                <a:solidFill>
                  <a:srgbClr val="333333"/>
                </a:solidFill>
                <a:latin typeface="Garamond"/>
                <a:ea typeface="Garamond"/>
                <a:cs typeface="Garamond"/>
                <a:sym typeface="Garamond"/>
              </a:rPr>
              <a:t> </a:t>
            </a:r>
            <a:r>
              <a:rPr lang="en-US" sz="2400">
                <a:solidFill>
                  <a:srgbClr val="333333"/>
                </a:solidFill>
                <a:latin typeface="Garamond"/>
                <a:ea typeface="Garamond"/>
                <a:cs typeface="Garamond"/>
                <a:sym typeface="Garamond"/>
              </a:rPr>
              <a:t>positions.  </a:t>
            </a:r>
            <a:r>
              <a:rPr lang="en-US" sz="2400" b="1">
                <a:solidFill>
                  <a:srgbClr val="333333"/>
                </a:solidFill>
                <a:latin typeface="Garamond"/>
                <a:ea typeface="Garamond"/>
                <a:cs typeface="Garamond"/>
                <a:sym typeface="Garamond"/>
              </a:rPr>
              <a:t>There is </a:t>
            </a:r>
            <a:r>
              <a:rPr lang="en-US" sz="2400" b="1" u="sng">
                <a:solidFill>
                  <a:srgbClr val="333333"/>
                </a:solidFill>
                <a:latin typeface="Garamond"/>
                <a:ea typeface="Garamond"/>
                <a:cs typeface="Garamond"/>
                <a:sym typeface="Garamond"/>
              </a:rPr>
              <a:t>not</a:t>
            </a:r>
            <a:r>
              <a:rPr lang="en-US" sz="2400" b="1">
                <a:solidFill>
                  <a:srgbClr val="333333"/>
                </a:solidFill>
                <a:latin typeface="Garamond"/>
                <a:ea typeface="Garamond"/>
                <a:cs typeface="Garamond"/>
                <a:sym typeface="Garamond"/>
              </a:rPr>
              <a:t> an overall teacher shortage.  Education schools produce more teachers than districts hire every year.</a:t>
            </a:r>
            <a:r>
              <a:rPr lang="en-US" sz="2400" b="1" baseline="30000">
                <a:solidFill>
                  <a:srgbClr val="333333"/>
                </a:solidFill>
                <a:latin typeface="Garamond"/>
                <a:ea typeface="Garamond"/>
                <a:cs typeface="Garamond"/>
                <a:sym typeface="Garamond"/>
              </a:rPr>
              <a:t>**</a:t>
            </a:r>
            <a:endParaRPr sz="2400" b="1" baseline="30000">
              <a:solidFill>
                <a:srgbClr val="333333"/>
              </a:solidFill>
              <a:latin typeface="Garamond"/>
              <a:ea typeface="Garamond"/>
              <a:cs typeface="Garamond"/>
              <a:sym typeface="Garamond"/>
            </a:endParaRPr>
          </a:p>
        </p:txBody>
      </p:sp>
      <p:sp>
        <p:nvSpPr>
          <p:cNvPr id="170" name="Google Shape;170;p21"/>
          <p:cNvSpPr txBox="1"/>
          <p:nvPr/>
        </p:nvSpPr>
        <p:spPr>
          <a:xfrm>
            <a:off x="79350" y="6191700"/>
            <a:ext cx="8985300" cy="570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1200"/>
              <a:t>*</a:t>
            </a:r>
            <a:r>
              <a:rPr lang="en-US" sz="1200" u="sng">
                <a:solidFill>
                  <a:schemeClr val="hlink"/>
                </a:solidFill>
                <a:hlinkClick r:id="rId3"/>
              </a:rPr>
              <a:t>https://www.educationnext.org/one-time-now-lowering-class-sizes-backfires/</a:t>
            </a:r>
            <a:endParaRPr sz="1200"/>
          </a:p>
          <a:p>
            <a:pPr marL="0" lvl="0" indent="0" algn="ctr" rtl="0">
              <a:spcBef>
                <a:spcPts val="0"/>
              </a:spcBef>
              <a:spcAft>
                <a:spcPts val="0"/>
              </a:spcAft>
              <a:buNone/>
            </a:pPr>
            <a:r>
              <a:rPr lang="en-US" sz="1200"/>
              <a:t>**</a:t>
            </a:r>
            <a:r>
              <a:rPr lang="en-US" sz="1200" u="sng">
                <a:solidFill>
                  <a:schemeClr val="hlink"/>
                </a:solidFill>
                <a:hlinkClick r:id="rId4"/>
              </a:rPr>
              <a:t>https://www.nctq.org/blog/The-Ghost-of-Teacher-Shortages-Past…</a:t>
            </a:r>
            <a:endParaRPr sz="1200"/>
          </a:p>
          <a:p>
            <a:pPr marL="0" lvl="0" indent="0" algn="ctr" rtl="0">
              <a:spcBef>
                <a:spcPts val="0"/>
              </a:spcBef>
              <a:spcAft>
                <a:spcPts val="0"/>
              </a:spcAft>
              <a:buNone/>
            </a:pPr>
            <a:endParaRPr sz="120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5"/>
        <p:cNvGrpSpPr/>
        <p:nvPr/>
      </p:nvGrpSpPr>
      <p:grpSpPr>
        <a:xfrm>
          <a:off x="0" y="0"/>
          <a:ext cx="0" cy="0"/>
          <a:chOff x="0" y="0"/>
          <a:chExt cx="0" cy="0"/>
        </a:xfrm>
      </p:grpSpPr>
      <p:sp>
        <p:nvSpPr>
          <p:cNvPr id="176" name="Google Shape;176;p2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Administration</a:t>
            </a:r>
            <a:endParaRPr sz="4800">
              <a:solidFill>
                <a:srgbClr val="FFFFFF"/>
              </a:solidFill>
              <a:latin typeface="Playfair Display"/>
              <a:ea typeface="Playfair Display"/>
              <a:cs typeface="Playfair Display"/>
              <a:sym typeface="Playfair Display"/>
            </a:endParaRPr>
          </a:p>
        </p:txBody>
      </p:sp>
      <p:sp>
        <p:nvSpPr>
          <p:cNvPr id="177" name="Google Shape;177;p22"/>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Ineffective Structural Changes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Spending More Money</a:t>
            </a:r>
            <a:r>
              <a:rPr lang="en-US" sz="2400">
                <a:solidFill>
                  <a:srgbClr val="333333"/>
                </a:solidFill>
                <a:latin typeface="Garamond"/>
                <a:ea typeface="Garamond"/>
                <a:cs typeface="Garamond"/>
                <a:sym typeface="Garamond"/>
              </a:rPr>
              <a:t> -- Research has not found a correlation between student achievement and spending.</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endParaRPr sz="2400">
              <a:solidFill>
                <a:srgbClr val="333333"/>
              </a:solidFill>
              <a:latin typeface="Garamond"/>
              <a:ea typeface="Garamond"/>
              <a:cs typeface="Garamond"/>
              <a:sym typeface="Garamond"/>
            </a:endParaRPr>
          </a:p>
        </p:txBody>
      </p:sp>
      <p:pic>
        <p:nvPicPr>
          <p:cNvPr id="178" name="Google Shape;178;p22"/>
          <p:cNvPicPr preferRelativeResize="0"/>
          <p:nvPr/>
        </p:nvPicPr>
        <p:blipFill>
          <a:blip r:embed="rId3">
            <a:alphaModFix/>
          </a:blip>
          <a:stretch>
            <a:fillRect/>
          </a:stretch>
        </p:blipFill>
        <p:spPr>
          <a:xfrm>
            <a:off x="1862025" y="2550175"/>
            <a:ext cx="5498899" cy="422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
        <p:cNvGrpSpPr/>
        <p:nvPr/>
      </p:nvGrpSpPr>
      <p:grpSpPr>
        <a:xfrm>
          <a:off x="0" y="0"/>
          <a:ext cx="0" cy="0"/>
          <a:chOff x="0" y="0"/>
          <a:chExt cx="0" cy="0"/>
        </a:xfrm>
      </p:grpSpPr>
      <p:sp>
        <p:nvSpPr>
          <p:cNvPr id="39" name="Google Shape;39;p5"/>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Fundamental Assumption</a:t>
            </a:r>
            <a:endParaRPr sz="4800">
              <a:solidFill>
                <a:srgbClr val="FFFFFF"/>
              </a:solidFill>
              <a:latin typeface="Playfair Display"/>
              <a:ea typeface="Playfair Display"/>
              <a:cs typeface="Playfair Display"/>
              <a:sym typeface="Playfair Display"/>
            </a:endParaRPr>
          </a:p>
        </p:txBody>
      </p:sp>
      <p:sp>
        <p:nvSpPr>
          <p:cNvPr id="40" name="Google Shape;40;p5"/>
          <p:cNvSpPr txBox="1"/>
          <p:nvPr/>
        </p:nvSpPr>
        <p:spPr>
          <a:xfrm>
            <a:off x="0" y="880200"/>
            <a:ext cx="9144000" cy="5207100"/>
          </a:xfrm>
          <a:prstGeom prst="rect">
            <a:avLst/>
          </a:prstGeom>
          <a:noFill/>
          <a:ln>
            <a:noFill/>
          </a:ln>
        </p:spPr>
        <p:txBody>
          <a:bodyPr spcFirstLastPara="1" wrap="square" lIns="91425" tIns="91425" rIns="91425" bIns="91425" anchor="t" anchorCtr="0">
            <a:noAutofit/>
          </a:bodyPr>
          <a:lstStyle/>
          <a:p>
            <a:pPr marL="341312" lvl="0" indent="-341312" algn="ctr" rtl="0">
              <a:spcBef>
                <a:spcPts val="2000"/>
              </a:spcBef>
              <a:spcAft>
                <a:spcPts val="0"/>
              </a:spcAft>
              <a:buNone/>
            </a:pPr>
            <a:r>
              <a:rPr lang="en-US" sz="4000" b="1">
                <a:solidFill>
                  <a:srgbClr val="333333"/>
                </a:solidFill>
                <a:latin typeface="Garamond"/>
                <a:ea typeface="Garamond"/>
                <a:cs typeface="Garamond"/>
                <a:sym typeface="Garamond"/>
              </a:rPr>
              <a:t>Ideas have consequences.</a:t>
            </a:r>
            <a:endParaRPr>
              <a:solidFill>
                <a:schemeClr val="dk1"/>
              </a:solidFill>
            </a:endParaRPr>
          </a:p>
          <a:p>
            <a:pPr marL="341312" lvl="0" indent="-341312" algn="ctr" rtl="0">
              <a:spcBef>
                <a:spcPts val="2000"/>
              </a:spcBef>
              <a:spcAft>
                <a:spcPts val="0"/>
              </a:spcAft>
              <a:buNone/>
            </a:pPr>
            <a:r>
              <a:rPr lang="en-US" sz="4000" b="1">
                <a:solidFill>
                  <a:srgbClr val="333333"/>
                </a:solidFill>
                <a:latin typeface="Garamond"/>
                <a:ea typeface="Garamond"/>
                <a:cs typeface="Garamond"/>
                <a:sym typeface="Garamond"/>
              </a:rPr>
              <a:t>Only ideas have long and lasting consequences.</a:t>
            </a:r>
            <a:r>
              <a:rPr lang="en-US" sz="4000" b="1" baseline="30000">
                <a:solidFill>
                  <a:srgbClr val="333333"/>
                </a:solidFill>
                <a:latin typeface="Garamond"/>
                <a:ea typeface="Garamond"/>
                <a:cs typeface="Garamond"/>
                <a:sym typeface="Garamond"/>
              </a:rPr>
              <a:t>1</a:t>
            </a:r>
            <a:r>
              <a:rPr lang="en-US" sz="1900">
                <a:solidFill>
                  <a:srgbClr val="333333"/>
                </a:solidFill>
                <a:latin typeface="Verdana"/>
                <a:ea typeface="Verdana"/>
                <a:cs typeface="Verdana"/>
                <a:sym typeface="Verdana"/>
              </a:rPr>
              <a:t> </a:t>
            </a:r>
            <a:endParaRPr>
              <a:solidFill>
                <a:schemeClr val="dk1"/>
              </a:solidFill>
            </a:endParaRPr>
          </a:p>
          <a:p>
            <a:pPr marL="341312" lvl="0" indent="-220662" algn="l" rtl="0">
              <a:spcBef>
                <a:spcPts val="950"/>
              </a:spcBef>
              <a:spcAft>
                <a:spcPts val="0"/>
              </a:spcAft>
              <a:buNone/>
            </a:pPr>
            <a:endParaRPr sz="1900">
              <a:solidFill>
                <a:srgbClr val="333333"/>
              </a:solidFill>
              <a:latin typeface="Verdana"/>
              <a:ea typeface="Verdana"/>
              <a:cs typeface="Verdana"/>
              <a:sym typeface="Verdana"/>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It’s important to advocate for ideas – </a:t>
            </a:r>
            <a:r>
              <a:rPr lang="en-US" sz="3000" b="1">
                <a:solidFill>
                  <a:srgbClr val="FF0000"/>
                </a:solidFill>
                <a:latin typeface="Garamond"/>
                <a:ea typeface="Garamond"/>
                <a:cs typeface="Garamond"/>
                <a:sym typeface="Garamond"/>
              </a:rPr>
              <a:t>not candidates.</a:t>
            </a:r>
            <a:endParaRPr sz="3000" b="1">
              <a:solidFill>
                <a:srgbClr val="FF0000"/>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Over the long term, changing who is elected won’t lead to sustainable improvements, only better ideas will.</a:t>
            </a:r>
            <a:endParaRPr sz="3000">
              <a:solidFill>
                <a:srgbClr val="FF0000"/>
              </a:solidFill>
              <a:latin typeface="Garamond"/>
              <a:ea typeface="Garamond"/>
              <a:cs typeface="Garamond"/>
              <a:sym typeface="Garamond"/>
            </a:endParaRPr>
          </a:p>
        </p:txBody>
      </p:sp>
      <p:sp>
        <p:nvSpPr>
          <p:cNvPr id="41" name="Google Shape;41;p5"/>
          <p:cNvSpPr txBox="1"/>
          <p:nvPr/>
        </p:nvSpPr>
        <p:spPr>
          <a:xfrm>
            <a:off x="228600" y="6461125"/>
            <a:ext cx="8763000" cy="24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200" b="0" i="1" u="none" baseline="30000">
                <a:solidFill>
                  <a:schemeClr val="dk1"/>
                </a:solidFill>
                <a:latin typeface="Arial"/>
                <a:ea typeface="Arial"/>
                <a:cs typeface="Arial"/>
                <a:sym typeface="Arial"/>
              </a:rPr>
              <a:t>1</a:t>
            </a:r>
            <a:r>
              <a:rPr lang="en-US" sz="1200" b="1" i="1" u="none">
                <a:solidFill>
                  <a:schemeClr val="dk1"/>
                </a:solidFill>
                <a:latin typeface="Arial"/>
                <a:ea typeface="Arial"/>
                <a:cs typeface="Arial"/>
                <a:sym typeface="Arial"/>
              </a:rPr>
              <a:t>Ideas Have Consequences</a:t>
            </a:r>
            <a:r>
              <a:rPr lang="en-US" sz="1200" b="0" i="1" u="none">
                <a:solidFill>
                  <a:schemeClr val="dk1"/>
                </a:solidFill>
                <a:latin typeface="Arial"/>
                <a:ea typeface="Arial"/>
                <a:cs typeface="Arial"/>
                <a:sym typeface="Arial"/>
              </a:rPr>
              <a:t> is a book by Richard M. Weaver, published in 1948</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3"/>
        <p:cNvGrpSpPr/>
        <p:nvPr/>
      </p:nvGrpSpPr>
      <p:grpSpPr>
        <a:xfrm>
          <a:off x="0" y="0"/>
          <a:ext cx="0" cy="0"/>
          <a:chOff x="0" y="0"/>
          <a:chExt cx="0" cy="0"/>
        </a:xfrm>
      </p:grpSpPr>
      <p:sp>
        <p:nvSpPr>
          <p:cNvPr id="184" name="Google Shape;184;p23"/>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Parents Are Outsiders</a:t>
            </a:r>
            <a:endParaRPr sz="4800">
              <a:solidFill>
                <a:srgbClr val="FFFFFF"/>
              </a:solidFill>
              <a:latin typeface="Playfair Display"/>
              <a:ea typeface="Playfair Display"/>
              <a:cs typeface="Playfair Display"/>
              <a:sym typeface="Playfair Display"/>
            </a:endParaRPr>
          </a:p>
        </p:txBody>
      </p:sp>
      <p:sp>
        <p:nvSpPr>
          <p:cNvPr id="185" name="Google Shape;185;p23"/>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Big Idea #4</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Parents and other </a:t>
            </a:r>
            <a:r>
              <a:rPr lang="en-US" sz="2400" b="1">
                <a:solidFill>
                  <a:srgbClr val="333333"/>
                </a:solidFill>
                <a:latin typeface="Garamond"/>
                <a:ea typeface="Garamond"/>
                <a:cs typeface="Garamond"/>
                <a:sym typeface="Garamond"/>
              </a:rPr>
              <a:t>“outsiders”</a:t>
            </a:r>
            <a:r>
              <a:rPr lang="en-US" sz="2400">
                <a:solidFill>
                  <a:srgbClr val="333333"/>
                </a:solidFill>
                <a:latin typeface="Garamond"/>
                <a:ea typeface="Garamond"/>
                <a:cs typeface="Garamond"/>
                <a:sym typeface="Garamond"/>
              </a:rPr>
              <a:t> often have different views of what constitutes a sound education, but have little influence on the content and implementation in the public schools.</a:t>
            </a:r>
            <a:endParaRPr sz="3000" b="1">
              <a:solidFill>
                <a:srgbClr val="3C78D8"/>
              </a:solidFill>
              <a:latin typeface="Garamond"/>
              <a:ea typeface="Garamond"/>
              <a:cs typeface="Garamond"/>
              <a:sym typeface="Garamond"/>
            </a:endParaRPr>
          </a:p>
        </p:txBody>
      </p:sp>
      <p:sp>
        <p:nvSpPr>
          <p:cNvPr id="186" name="Google Shape;186;p23"/>
          <p:cNvSpPr txBox="1"/>
          <p:nvPr/>
        </p:nvSpPr>
        <p:spPr>
          <a:xfrm>
            <a:off x="151100" y="6142650"/>
            <a:ext cx="8743800" cy="6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333333"/>
                </a:solidFill>
                <a:latin typeface="Garamond"/>
                <a:ea typeface="Garamond"/>
                <a:cs typeface="Garamond"/>
                <a:sym typeface="Garamond"/>
              </a:rPr>
              <a:t>These books and reports are the sources for this section.</a:t>
            </a:r>
            <a:endParaRPr sz="2000">
              <a:solidFill>
                <a:srgbClr val="333333"/>
              </a:solidFill>
              <a:latin typeface="Garamond"/>
              <a:ea typeface="Garamond"/>
              <a:cs typeface="Garamond"/>
              <a:sym typeface="Garamond"/>
            </a:endParaRPr>
          </a:p>
        </p:txBody>
      </p:sp>
      <p:pic>
        <p:nvPicPr>
          <p:cNvPr id="187" name="Google Shape;187;p23"/>
          <p:cNvPicPr preferRelativeResize="0"/>
          <p:nvPr/>
        </p:nvPicPr>
        <p:blipFill>
          <a:blip r:embed="rId3">
            <a:alphaModFix/>
          </a:blip>
          <a:stretch>
            <a:fillRect/>
          </a:stretch>
        </p:blipFill>
        <p:spPr>
          <a:xfrm>
            <a:off x="1010248" y="2914175"/>
            <a:ext cx="2331174" cy="3002525"/>
          </a:xfrm>
          <a:prstGeom prst="rect">
            <a:avLst/>
          </a:prstGeom>
          <a:noFill/>
          <a:ln>
            <a:noFill/>
          </a:ln>
        </p:spPr>
      </p:pic>
      <p:pic>
        <p:nvPicPr>
          <p:cNvPr id="188" name="Google Shape;188;p23" descr="The Politics of the PTA (Studies in Social Philosophy and Policy)"/>
          <p:cNvPicPr preferRelativeResize="0"/>
          <p:nvPr/>
        </p:nvPicPr>
        <p:blipFill rotWithShape="1">
          <a:blip r:embed="rId4">
            <a:alphaModFix/>
          </a:blip>
          <a:srcRect/>
          <a:stretch/>
        </p:blipFill>
        <p:spPr>
          <a:xfrm>
            <a:off x="3541375" y="3261575"/>
            <a:ext cx="2514600" cy="2514600"/>
          </a:xfrm>
          <a:prstGeom prst="rect">
            <a:avLst/>
          </a:prstGeom>
          <a:noFill/>
          <a:ln>
            <a:noFill/>
          </a:ln>
        </p:spPr>
      </p:pic>
      <p:pic>
        <p:nvPicPr>
          <p:cNvPr id="189" name="Google Shape;189;p23"/>
          <p:cNvPicPr preferRelativeResize="0"/>
          <p:nvPr/>
        </p:nvPicPr>
        <p:blipFill>
          <a:blip r:embed="rId5">
            <a:alphaModFix/>
          </a:blip>
          <a:stretch>
            <a:fillRect/>
          </a:stretch>
        </p:blipFill>
        <p:spPr>
          <a:xfrm>
            <a:off x="6255931" y="3261582"/>
            <a:ext cx="1683119" cy="25145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4"/>
        <p:cNvGrpSpPr/>
        <p:nvPr/>
      </p:nvGrpSpPr>
      <p:grpSpPr>
        <a:xfrm>
          <a:off x="0" y="0"/>
          <a:ext cx="0" cy="0"/>
          <a:chOff x="0" y="0"/>
          <a:chExt cx="0" cy="0"/>
        </a:xfrm>
      </p:grpSpPr>
      <p:sp>
        <p:nvSpPr>
          <p:cNvPr id="195" name="Google Shape;195;p24"/>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Parents Are Outsiders</a:t>
            </a:r>
            <a:endParaRPr sz="4800">
              <a:solidFill>
                <a:srgbClr val="FFFFFF"/>
              </a:solidFill>
              <a:latin typeface="Playfair Display"/>
              <a:ea typeface="Playfair Display"/>
              <a:cs typeface="Playfair Display"/>
              <a:sym typeface="Playfair Display"/>
            </a:endParaRPr>
          </a:p>
        </p:txBody>
      </p:sp>
      <p:sp>
        <p:nvSpPr>
          <p:cNvPr id="196" name="Google Shape;196;p24"/>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Unions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The teachers union is the strongest influence in most local elections.  Their primary focus is on obtaining additional benefits for teachers, not students.</a:t>
            </a:r>
            <a:endParaRPr sz="2400">
              <a:solidFill>
                <a:srgbClr val="333333"/>
              </a:solidFill>
              <a:latin typeface="Garamond"/>
              <a:ea typeface="Garamond"/>
              <a:cs typeface="Garamond"/>
              <a:sym typeface="Garamond"/>
            </a:endParaRPr>
          </a:p>
          <a:p>
            <a:pPr marL="914400" lvl="0" indent="0" algn="l" rtl="0">
              <a:spcBef>
                <a:spcPts val="1050"/>
              </a:spcBef>
              <a:spcAft>
                <a:spcPts val="0"/>
              </a:spcAft>
              <a:buNone/>
            </a:pPr>
            <a:r>
              <a:rPr lang="en-US" sz="2400">
                <a:solidFill>
                  <a:srgbClr val="333333"/>
                </a:solidFill>
                <a:latin typeface="Garamond"/>
                <a:ea typeface="Garamond"/>
                <a:cs typeface="Garamond"/>
                <a:sym typeface="Garamond"/>
              </a:rPr>
              <a:t>Teacher unions are the largest political force nationally, and typically send the largest delegation to the Democratic National Convention (with the exception of the state of California)</a:t>
            </a:r>
            <a:endParaRPr sz="2400">
              <a:solidFill>
                <a:srgbClr val="333333"/>
              </a:solidFill>
              <a:latin typeface="Garamond"/>
              <a:ea typeface="Garamond"/>
              <a:cs typeface="Garamond"/>
              <a:sym typeface="Garamond"/>
            </a:endParaRPr>
          </a:p>
          <a:p>
            <a:pPr marL="914400" lvl="0" indent="0" algn="l" rtl="0">
              <a:spcBef>
                <a:spcPts val="1050"/>
              </a:spcBef>
              <a:spcAft>
                <a:spcPts val="0"/>
              </a:spcAft>
              <a:buNone/>
            </a:pPr>
            <a:r>
              <a:rPr lang="en-US" sz="2400">
                <a:solidFill>
                  <a:srgbClr val="333333"/>
                </a:solidFill>
                <a:latin typeface="Garamond"/>
                <a:ea typeface="Garamond"/>
                <a:cs typeface="Garamond"/>
                <a:sym typeface="Garamond"/>
              </a:rPr>
              <a:t>Unions have fought against improvements like more choices for parents, greater fiscal responsibility, removing ineffective teachers.  Teacher contracts and state laws unions advocate for often give principals little leeway in improving how schools are run.</a:t>
            </a:r>
            <a:endParaRPr sz="2400">
              <a:solidFill>
                <a:srgbClr val="333333"/>
              </a:solidFill>
              <a:latin typeface="Garamond"/>
              <a:ea typeface="Garamond"/>
              <a:cs typeface="Garamond"/>
              <a:sym typeface="Garamon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25"/>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Parents Are Outsiders</a:t>
            </a:r>
            <a:endParaRPr sz="4800">
              <a:solidFill>
                <a:srgbClr val="FFFFFF"/>
              </a:solidFill>
              <a:latin typeface="Playfair Display"/>
              <a:ea typeface="Playfair Display"/>
              <a:cs typeface="Playfair Display"/>
              <a:sym typeface="Playfair Display"/>
            </a:endParaRPr>
          </a:p>
        </p:txBody>
      </p:sp>
      <p:sp>
        <p:nvSpPr>
          <p:cNvPr id="203" name="Google Shape;203;p25"/>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Professional Organizations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National Council of Teachers of Mathematics (NCTM)</a:t>
            </a:r>
            <a:r>
              <a:rPr lang="en-US" sz="2400">
                <a:solidFill>
                  <a:srgbClr val="333333"/>
                </a:solidFill>
                <a:latin typeface="Garamond"/>
                <a:ea typeface="Garamond"/>
                <a:cs typeface="Garamond"/>
                <a:sym typeface="Garamond"/>
              </a:rPr>
              <a:t> -- Have historically advocated for placing less emphasis on math content, though they have reversed course somewhat in recent years.</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National Council of  Teachers of English (NCTE)</a:t>
            </a:r>
            <a:r>
              <a:rPr lang="en-US" sz="2400">
                <a:solidFill>
                  <a:srgbClr val="333333"/>
                </a:solidFill>
                <a:latin typeface="Garamond"/>
                <a:ea typeface="Garamond"/>
                <a:cs typeface="Garamond"/>
                <a:sym typeface="Garamond"/>
              </a:rPr>
              <a:t> -- Have taken a position favoring “balanced literacy” instead of  scientifically-based reading instruction.</a:t>
            </a:r>
            <a:endParaRPr sz="2400">
              <a:solidFill>
                <a:srgbClr val="333333"/>
              </a:solidFill>
              <a:latin typeface="Garamond"/>
              <a:ea typeface="Garamond"/>
              <a:cs typeface="Garamond"/>
              <a:sym typeface="Garamond"/>
            </a:endParaRPr>
          </a:p>
        </p:txBody>
      </p:sp>
      <p:sp>
        <p:nvSpPr>
          <p:cNvPr id="204" name="Google Shape;204;p25"/>
          <p:cNvSpPr txBox="1"/>
          <p:nvPr/>
        </p:nvSpPr>
        <p:spPr>
          <a:xfrm>
            <a:off x="0" y="6353700"/>
            <a:ext cx="91440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a:r>
            <a:r>
              <a:rPr lang="en-US" sz="1000" u="sng">
                <a:solidFill>
                  <a:schemeClr val="hlink"/>
                </a:solidFill>
                <a:hlinkClick r:id="rId3"/>
              </a:rPr>
              <a:t>http://www2.ncte.org/statement/ebonics/</a:t>
            </a:r>
            <a:endParaRPr sz="1000"/>
          </a:p>
          <a:p>
            <a:pPr marL="0" lvl="0" indent="0" algn="l" rtl="0">
              <a:spcBef>
                <a:spcPts val="0"/>
              </a:spcBef>
              <a:spcAft>
                <a:spcPts val="0"/>
              </a:spcAft>
              <a:buNone/>
            </a:pPr>
            <a:endParaRPr sz="1000"/>
          </a:p>
          <a:p>
            <a:pPr marL="0" lvl="0" indent="0" algn="ctr" rtl="0">
              <a:spcBef>
                <a:spcPts val="0"/>
              </a:spcBef>
              <a:spcAft>
                <a:spcPts val="0"/>
              </a:spcAft>
              <a:buNone/>
            </a:pPr>
            <a:endParaRPr sz="1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26"/>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Parents Are Outsiders</a:t>
            </a:r>
            <a:endParaRPr sz="4800">
              <a:solidFill>
                <a:srgbClr val="FFFFFF"/>
              </a:solidFill>
              <a:latin typeface="Playfair Display"/>
              <a:ea typeface="Playfair Display"/>
              <a:cs typeface="Playfair Display"/>
              <a:sym typeface="Playfair Display"/>
            </a:endParaRPr>
          </a:p>
        </p:txBody>
      </p:sp>
      <p:sp>
        <p:nvSpPr>
          <p:cNvPr id="211" name="Google Shape;211;p26"/>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Parent Organizations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PTA </a:t>
            </a:r>
            <a:r>
              <a:rPr lang="en-US" sz="2400">
                <a:solidFill>
                  <a:srgbClr val="333333"/>
                </a:solidFill>
                <a:latin typeface="Garamond"/>
                <a:ea typeface="Garamond"/>
                <a:cs typeface="Garamond"/>
                <a:sym typeface="Garamond"/>
              </a:rPr>
              <a:t>-- Supports the teachers’ union agenda.  Their membership has declined and given rise to Parent Teacher Organizations (or PTOs), which have more freedom to advocate for changes and can spend more of their own money on their local school. </a:t>
            </a:r>
            <a:endParaRPr sz="2400">
              <a:solidFill>
                <a:srgbClr val="333333"/>
              </a:solidFill>
              <a:latin typeface="Garamond"/>
              <a:ea typeface="Garamond"/>
              <a:cs typeface="Garamond"/>
              <a:sym typeface="Garamond"/>
            </a:endParaRPr>
          </a:p>
          <a:p>
            <a:pPr marL="0" lvl="0" indent="0" algn="ctr" rtl="0">
              <a:spcBef>
                <a:spcPts val="1050"/>
              </a:spcBef>
              <a:spcAft>
                <a:spcPts val="0"/>
              </a:spcAft>
              <a:buNone/>
            </a:pPr>
            <a:r>
              <a:rPr lang="en-US" sz="3000">
                <a:solidFill>
                  <a:srgbClr val="333333"/>
                </a:solidFill>
                <a:latin typeface="Garamond"/>
                <a:ea typeface="Garamond"/>
                <a:cs typeface="Garamond"/>
                <a:sym typeface="Garamond"/>
              </a:rPr>
              <a:t>	</a:t>
            </a:r>
            <a:endParaRPr sz="3000">
              <a:solidFill>
                <a:srgbClr val="333333"/>
              </a:solidFill>
              <a:latin typeface="Garamond"/>
              <a:ea typeface="Garamond"/>
              <a:cs typeface="Garamond"/>
              <a:sym typeface="Garamond"/>
            </a:endParaRPr>
          </a:p>
          <a:p>
            <a:pPr marL="0" lvl="0" indent="0" algn="ctr" rtl="0">
              <a:spcBef>
                <a:spcPts val="1050"/>
              </a:spcBef>
              <a:spcAft>
                <a:spcPts val="0"/>
              </a:spcAft>
              <a:buNone/>
            </a:pPr>
            <a:r>
              <a:rPr lang="en-US" sz="3000" b="1">
                <a:solidFill>
                  <a:srgbClr val="333333"/>
                </a:solidFill>
                <a:latin typeface="Garamond"/>
                <a:ea typeface="Garamond"/>
                <a:cs typeface="Garamond"/>
                <a:sym typeface="Garamond"/>
              </a:rPr>
              <a:t>“We want people who are committed to this agenda, and if they’re not, that’s fine.  </a:t>
            </a:r>
            <a:endParaRPr sz="3000" b="1">
              <a:solidFill>
                <a:srgbClr val="333333"/>
              </a:solidFill>
              <a:latin typeface="Garamond"/>
              <a:ea typeface="Garamond"/>
              <a:cs typeface="Garamond"/>
              <a:sym typeface="Garamond"/>
            </a:endParaRPr>
          </a:p>
          <a:p>
            <a:pPr marL="0" lvl="0" indent="0" algn="ctr" rtl="0">
              <a:spcBef>
                <a:spcPts val="1050"/>
              </a:spcBef>
              <a:spcAft>
                <a:spcPts val="0"/>
              </a:spcAft>
              <a:buNone/>
            </a:pPr>
            <a:r>
              <a:rPr lang="en-US" sz="3000" b="1">
                <a:solidFill>
                  <a:srgbClr val="333333"/>
                </a:solidFill>
                <a:latin typeface="Garamond"/>
                <a:ea typeface="Garamond"/>
                <a:cs typeface="Garamond"/>
                <a:sym typeface="Garamond"/>
              </a:rPr>
              <a:t>Go be a PTO and have a nice life.”</a:t>
            </a:r>
            <a:r>
              <a:rPr lang="en-US" sz="3000" b="1" baseline="30000">
                <a:solidFill>
                  <a:srgbClr val="333333"/>
                </a:solidFill>
                <a:latin typeface="Garamond"/>
                <a:ea typeface="Garamond"/>
                <a:cs typeface="Garamond"/>
                <a:sym typeface="Garamond"/>
              </a:rPr>
              <a:t>*</a:t>
            </a:r>
            <a:endParaRPr sz="3000" b="1" baseline="30000">
              <a:solidFill>
                <a:srgbClr val="333333"/>
              </a:solidFill>
              <a:latin typeface="Garamond"/>
              <a:ea typeface="Garamond"/>
              <a:cs typeface="Garamond"/>
              <a:sym typeface="Garamond"/>
            </a:endParaRPr>
          </a:p>
          <a:p>
            <a:pPr marL="0" lvl="0" indent="0" algn="ctr" rtl="0">
              <a:spcBef>
                <a:spcPts val="1050"/>
              </a:spcBef>
              <a:spcAft>
                <a:spcPts val="0"/>
              </a:spcAft>
              <a:buNone/>
            </a:pPr>
            <a:r>
              <a:rPr lang="en-US" sz="2400" b="1">
                <a:solidFill>
                  <a:srgbClr val="333333"/>
                </a:solidFill>
                <a:latin typeface="Garamond"/>
                <a:ea typeface="Garamond"/>
                <a:cs typeface="Garamond"/>
                <a:sym typeface="Garamond"/>
              </a:rPr>
              <a:t>PTA Director of Public Relations</a:t>
            </a:r>
            <a:endParaRPr sz="2400" b="1">
              <a:solidFill>
                <a:srgbClr val="333333"/>
              </a:solidFill>
              <a:latin typeface="Garamond"/>
              <a:ea typeface="Garamond"/>
              <a:cs typeface="Garamond"/>
              <a:sym typeface="Garamond"/>
            </a:endParaRPr>
          </a:p>
        </p:txBody>
      </p:sp>
      <p:sp>
        <p:nvSpPr>
          <p:cNvPr id="212" name="Google Shape;212;p26"/>
          <p:cNvSpPr txBox="1"/>
          <p:nvPr/>
        </p:nvSpPr>
        <p:spPr>
          <a:xfrm>
            <a:off x="6100" y="6253775"/>
            <a:ext cx="9144000" cy="418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a:r>
            <a:r>
              <a:rPr lang="en-US" sz="1000" u="sng">
                <a:solidFill>
                  <a:schemeClr val="hlink"/>
                </a:solidFill>
                <a:hlinkClick r:id="rId3"/>
              </a:rPr>
              <a:t>https://books.google.com/books?id=gXj95Q8uJwoC&amp;pg=PA12&amp;lpg=PA12&amp;dq=pta+%22have+a+nice+life%22&amp;source=bl&amp;ots=rCxVDVpYsF&amp;sig=puWuz22p0_env9FdsESvviP3lxM&amp;hl=en&amp;sa=X&amp;ved=2ahUKEwjMwJ3D5ujfAhVtc98KHfJBB18Q6AEwAHoECAkQAQ#v=onepage&amp;q=pta%20%22have%20a%20nice%20life%22&amp;f=false</a:t>
            </a:r>
            <a:endParaRPr sz="1000"/>
          </a:p>
          <a:p>
            <a:pPr marL="0" lvl="0" indent="0" algn="ctr" rtl="0">
              <a:spcBef>
                <a:spcPts val="0"/>
              </a:spcBef>
              <a:spcAft>
                <a:spcPts val="0"/>
              </a:spcAft>
              <a:buNone/>
            </a:pPr>
            <a:endParaRPr sz="1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7"/>
        <p:cNvGrpSpPr/>
        <p:nvPr/>
      </p:nvGrpSpPr>
      <p:grpSpPr>
        <a:xfrm>
          <a:off x="0" y="0"/>
          <a:ext cx="0" cy="0"/>
          <a:chOff x="0" y="0"/>
          <a:chExt cx="0" cy="0"/>
        </a:xfrm>
      </p:grpSpPr>
      <p:sp>
        <p:nvSpPr>
          <p:cNvPr id="218" name="Google Shape;218;p27"/>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Parents Are Outsiders</a:t>
            </a:r>
            <a:endParaRPr sz="4800">
              <a:solidFill>
                <a:srgbClr val="FFFFFF"/>
              </a:solidFill>
              <a:latin typeface="Playfair Display"/>
              <a:ea typeface="Playfair Display"/>
              <a:cs typeface="Playfair Display"/>
              <a:sym typeface="Playfair Display"/>
            </a:endParaRPr>
          </a:p>
        </p:txBody>
      </p:sp>
      <p:sp>
        <p:nvSpPr>
          <p:cNvPr id="219" name="Google Shape;219;p27"/>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Teacher Attitudes vs. Parent Attitudes</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Academics </a:t>
            </a:r>
            <a:r>
              <a:rPr lang="en-US" sz="2400">
                <a:solidFill>
                  <a:srgbClr val="333333"/>
                </a:solidFill>
                <a:latin typeface="Garamond"/>
                <a:ea typeface="Garamond"/>
                <a:cs typeface="Garamond"/>
                <a:sym typeface="Garamond"/>
              </a:rPr>
              <a:t>-- Parents tend to focus on academic results, but teachers tend to be more concerned about “social justice” and “equity”.</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Spending </a:t>
            </a:r>
            <a:r>
              <a:rPr lang="en-US" sz="2400">
                <a:solidFill>
                  <a:srgbClr val="333333"/>
                </a:solidFill>
                <a:latin typeface="Garamond"/>
                <a:ea typeface="Garamond"/>
                <a:cs typeface="Garamond"/>
                <a:sym typeface="Garamond"/>
              </a:rPr>
              <a:t>-- Once informed about the current spending levels, parents are less likely to favor more spending than teachers.*</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School Choice </a:t>
            </a:r>
            <a:r>
              <a:rPr lang="en-US" sz="2400">
                <a:solidFill>
                  <a:srgbClr val="333333"/>
                </a:solidFill>
                <a:latin typeface="Garamond"/>
                <a:ea typeface="Garamond"/>
                <a:cs typeface="Garamond"/>
                <a:sym typeface="Garamond"/>
              </a:rPr>
              <a:t>-- Parents favor school choice more than educators do.  (In many other countries school choice, including vouchers, is considered the norm and widely supported.)</a:t>
            </a:r>
            <a:endParaRPr sz="24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Attitude of Authority</a:t>
            </a:r>
            <a:r>
              <a:rPr lang="en-US" sz="2400">
                <a:solidFill>
                  <a:srgbClr val="333333"/>
                </a:solidFill>
                <a:latin typeface="Garamond"/>
                <a:ea typeface="Garamond"/>
                <a:cs typeface="Garamond"/>
                <a:sym typeface="Garamond"/>
              </a:rPr>
              <a:t>-- The phrase “trust us, we are the professional educators” is used against parents to dismiss their concerns, even when parents bring solid evidence that educators are mistaken.</a:t>
            </a:r>
            <a:endParaRPr sz="2400">
              <a:solidFill>
                <a:srgbClr val="333333"/>
              </a:solidFill>
              <a:latin typeface="Garamond"/>
              <a:ea typeface="Garamond"/>
              <a:cs typeface="Garamond"/>
              <a:sym typeface="Garamond"/>
            </a:endParaRPr>
          </a:p>
        </p:txBody>
      </p:sp>
      <p:sp>
        <p:nvSpPr>
          <p:cNvPr id="220" name="Google Shape;220;p27"/>
          <p:cNvSpPr txBox="1"/>
          <p:nvPr/>
        </p:nvSpPr>
        <p:spPr>
          <a:xfrm>
            <a:off x="346500" y="6157475"/>
            <a:ext cx="8451000" cy="397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t>*</a:t>
            </a:r>
            <a:r>
              <a:rPr lang="en-US" u="sng">
                <a:solidFill>
                  <a:schemeClr val="hlink"/>
                </a:solidFill>
                <a:hlinkClick r:id="rId3"/>
              </a:rPr>
              <a:t>https://www.educationnext.org/do-teachers-and-parents-want-the-same-things/</a:t>
            </a:r>
            <a:endParaRPr/>
          </a:p>
          <a:p>
            <a:pPr marL="0" lvl="0" indent="0" algn="ctr" rtl="0">
              <a:spcBef>
                <a:spcPts val="0"/>
              </a:spcBef>
              <a:spcAft>
                <a:spcPts val="0"/>
              </a:spcAft>
              <a:buNone/>
            </a:pPr>
            <a:r>
              <a:rPr lang="en-US" u="sng">
                <a:solidFill>
                  <a:schemeClr val="hlink"/>
                </a:solidFill>
                <a:hlinkClick r:id="rId4"/>
              </a:rPr>
              <a:t>https://www.educationnext.org/2018-ednext-poll-interactive/</a:t>
            </a:r>
            <a:endParaRPr/>
          </a:p>
          <a:p>
            <a:pPr marL="0" lvl="0" indent="0" algn="ctr" rtl="0">
              <a:spcBef>
                <a:spcPts val="0"/>
              </a:spcBef>
              <a:spcAft>
                <a:spcPts val="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5"/>
        <p:cNvGrpSpPr/>
        <p:nvPr/>
      </p:nvGrpSpPr>
      <p:grpSpPr>
        <a:xfrm>
          <a:off x="0" y="0"/>
          <a:ext cx="0" cy="0"/>
          <a:chOff x="0" y="0"/>
          <a:chExt cx="0" cy="0"/>
        </a:xfrm>
      </p:grpSpPr>
      <p:sp>
        <p:nvSpPr>
          <p:cNvPr id="226" name="Google Shape;226;p28"/>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Choice</a:t>
            </a:r>
            <a:endParaRPr sz="4800">
              <a:solidFill>
                <a:srgbClr val="FFFFFF"/>
              </a:solidFill>
              <a:latin typeface="Playfair Display"/>
              <a:ea typeface="Playfair Display"/>
              <a:cs typeface="Playfair Display"/>
              <a:sym typeface="Playfair Display"/>
            </a:endParaRPr>
          </a:p>
        </p:txBody>
      </p:sp>
      <p:sp>
        <p:nvSpPr>
          <p:cNvPr id="227" name="Google Shape;227;p28"/>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Big Idea #5</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School choice</a:t>
            </a:r>
            <a:r>
              <a:rPr lang="en-US" sz="2400">
                <a:solidFill>
                  <a:srgbClr val="333333"/>
                </a:solidFill>
                <a:latin typeface="Garamond"/>
                <a:ea typeface="Garamond"/>
                <a:cs typeface="Garamond"/>
                <a:sym typeface="Garamond"/>
              </a:rPr>
              <a:t> empowers parents to pick schools that reflect what they want for their children, and provides teachers with more options for their work environment.</a:t>
            </a:r>
            <a:endParaRPr>
              <a:solidFill>
                <a:schemeClr val="dk1"/>
              </a:solidFill>
            </a:endParaRPr>
          </a:p>
          <a:p>
            <a:pPr marL="457200" lvl="0" indent="0" algn="l" rtl="0">
              <a:spcBef>
                <a:spcPts val="1050"/>
              </a:spcBef>
              <a:spcAft>
                <a:spcPts val="0"/>
              </a:spcAft>
              <a:buNone/>
            </a:pPr>
            <a:endParaRPr sz="3000" b="1">
              <a:solidFill>
                <a:srgbClr val="3C78D8"/>
              </a:solidFill>
              <a:latin typeface="Garamond"/>
              <a:ea typeface="Garamond"/>
              <a:cs typeface="Garamond"/>
              <a:sym typeface="Garamond"/>
            </a:endParaRPr>
          </a:p>
        </p:txBody>
      </p:sp>
      <p:sp>
        <p:nvSpPr>
          <p:cNvPr id="228" name="Google Shape;228;p28"/>
          <p:cNvSpPr txBox="1"/>
          <p:nvPr/>
        </p:nvSpPr>
        <p:spPr>
          <a:xfrm>
            <a:off x="151100" y="6142650"/>
            <a:ext cx="8743800" cy="6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333333"/>
                </a:solidFill>
                <a:latin typeface="Garamond"/>
                <a:ea typeface="Garamond"/>
                <a:cs typeface="Garamond"/>
                <a:sym typeface="Garamond"/>
              </a:rPr>
              <a:t>These organizations are the sources for this section.</a:t>
            </a:r>
            <a:endParaRPr sz="2000">
              <a:solidFill>
                <a:srgbClr val="333333"/>
              </a:solidFill>
              <a:latin typeface="Garamond"/>
              <a:ea typeface="Garamond"/>
              <a:cs typeface="Garamond"/>
              <a:sym typeface="Garamond"/>
            </a:endParaRPr>
          </a:p>
        </p:txBody>
      </p:sp>
      <p:pic>
        <p:nvPicPr>
          <p:cNvPr id="229" name="Google Shape;229;p28"/>
          <p:cNvPicPr preferRelativeResize="0"/>
          <p:nvPr/>
        </p:nvPicPr>
        <p:blipFill>
          <a:blip r:embed="rId3">
            <a:alphaModFix/>
          </a:blip>
          <a:stretch>
            <a:fillRect/>
          </a:stretch>
        </p:blipFill>
        <p:spPr>
          <a:xfrm>
            <a:off x="1076798" y="3097738"/>
            <a:ext cx="2347150" cy="1201625"/>
          </a:xfrm>
          <a:prstGeom prst="rect">
            <a:avLst/>
          </a:prstGeom>
          <a:noFill/>
          <a:ln>
            <a:noFill/>
          </a:ln>
        </p:spPr>
      </p:pic>
      <p:pic>
        <p:nvPicPr>
          <p:cNvPr id="230" name="Google Shape;230;p28"/>
          <p:cNvPicPr preferRelativeResize="0"/>
          <p:nvPr/>
        </p:nvPicPr>
        <p:blipFill>
          <a:blip r:embed="rId4">
            <a:alphaModFix/>
          </a:blip>
          <a:stretch>
            <a:fillRect/>
          </a:stretch>
        </p:blipFill>
        <p:spPr>
          <a:xfrm>
            <a:off x="5078600" y="3183475"/>
            <a:ext cx="2705100" cy="933450"/>
          </a:xfrm>
          <a:prstGeom prst="rect">
            <a:avLst/>
          </a:prstGeom>
          <a:noFill/>
          <a:ln>
            <a:noFill/>
          </a:ln>
        </p:spPr>
      </p:pic>
      <p:pic>
        <p:nvPicPr>
          <p:cNvPr id="231" name="Google Shape;231;p28"/>
          <p:cNvPicPr preferRelativeResize="0"/>
          <p:nvPr/>
        </p:nvPicPr>
        <p:blipFill>
          <a:blip r:embed="rId5">
            <a:alphaModFix/>
          </a:blip>
          <a:stretch>
            <a:fillRect/>
          </a:stretch>
        </p:blipFill>
        <p:spPr>
          <a:xfrm>
            <a:off x="3369457" y="4623613"/>
            <a:ext cx="2777475" cy="110207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6"/>
        <p:cNvGrpSpPr/>
        <p:nvPr/>
      </p:nvGrpSpPr>
      <p:grpSpPr>
        <a:xfrm>
          <a:off x="0" y="0"/>
          <a:ext cx="0" cy="0"/>
          <a:chOff x="0" y="0"/>
          <a:chExt cx="0" cy="0"/>
        </a:xfrm>
      </p:grpSpPr>
      <p:sp>
        <p:nvSpPr>
          <p:cNvPr id="237" name="Google Shape;237;p29"/>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Choice</a:t>
            </a:r>
            <a:endParaRPr sz="4800">
              <a:solidFill>
                <a:srgbClr val="FFFFFF"/>
              </a:solidFill>
              <a:latin typeface="Playfair Display"/>
              <a:ea typeface="Playfair Display"/>
              <a:cs typeface="Playfair Display"/>
              <a:sym typeface="Playfair Display"/>
            </a:endParaRPr>
          </a:p>
        </p:txBody>
      </p:sp>
      <p:sp>
        <p:nvSpPr>
          <p:cNvPr id="238" name="Google Shape;238;p29"/>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School Choice</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endParaRPr sz="2400">
              <a:solidFill>
                <a:srgbClr val="333333"/>
              </a:solidFill>
              <a:latin typeface="Garamond"/>
              <a:ea typeface="Garamond"/>
              <a:cs typeface="Garamond"/>
              <a:sym typeface="Garamond"/>
            </a:endParaRPr>
          </a:p>
        </p:txBody>
      </p:sp>
      <p:graphicFrame>
        <p:nvGraphicFramePr>
          <p:cNvPr id="239" name="Google Shape;239;p29"/>
          <p:cNvGraphicFramePr/>
          <p:nvPr>
            <p:extLst>
              <p:ext uri="{D42A27DB-BD31-4B8C-83A1-F6EECF244321}">
                <p14:modId xmlns:p14="http://schemas.microsoft.com/office/powerpoint/2010/main" val="429979511"/>
              </p:ext>
            </p:extLst>
          </p:nvPr>
        </p:nvGraphicFramePr>
        <p:xfrm>
          <a:off x="250000" y="1702300"/>
          <a:ext cx="8542400" cy="4400495"/>
        </p:xfrm>
        <a:graphic>
          <a:graphicData uri="http://schemas.openxmlformats.org/drawingml/2006/table">
            <a:tbl>
              <a:tblPr>
                <a:noFill/>
                <a:tableStyleId>{2D2F7C20-0685-436F-B7FE-8F40A34FCA98}</a:tableStyleId>
              </a:tblPr>
              <a:tblGrid>
                <a:gridCol w="2098975">
                  <a:extLst>
                    <a:ext uri="{9D8B030D-6E8A-4147-A177-3AD203B41FA5}">
                      <a16:colId xmlns:a16="http://schemas.microsoft.com/office/drawing/2014/main" val="20000"/>
                    </a:ext>
                  </a:extLst>
                </a:gridCol>
                <a:gridCol w="6443425">
                  <a:extLst>
                    <a:ext uri="{9D8B030D-6E8A-4147-A177-3AD203B41FA5}">
                      <a16:colId xmlns:a16="http://schemas.microsoft.com/office/drawing/2014/main" val="20001"/>
                    </a:ext>
                  </a:extLst>
                </a:gridCol>
              </a:tblGrid>
              <a:tr h="346800">
                <a:tc>
                  <a:txBody>
                    <a:bodyPr/>
                    <a:lstStyle/>
                    <a:p>
                      <a:pPr marL="0" lvl="0" indent="0" algn="ctr" rtl="0">
                        <a:spcBef>
                          <a:spcPts val="0"/>
                        </a:spcBef>
                        <a:spcAft>
                          <a:spcPts val="0"/>
                        </a:spcAft>
                        <a:buNone/>
                      </a:pPr>
                      <a:r>
                        <a:rPr lang="en-US" b="1" dirty="0">
                          <a:solidFill>
                            <a:srgbClr val="FFFFFF"/>
                          </a:solidFill>
                        </a:rPr>
                        <a:t>Type</a:t>
                      </a:r>
                      <a:endParaRPr b="1" dirty="0">
                        <a:solidFill>
                          <a:srgbClr val="FFFFFF"/>
                        </a:solidFill>
                      </a:endParaRPr>
                    </a:p>
                  </a:txBody>
                  <a:tcPr marL="91425" marR="91425" marT="91425" marB="91425">
                    <a:solidFill>
                      <a:srgbClr val="3C78D8"/>
                    </a:solidFill>
                  </a:tcPr>
                </a:tc>
                <a:tc>
                  <a:txBody>
                    <a:bodyPr/>
                    <a:lstStyle/>
                    <a:p>
                      <a:pPr marL="0" lvl="0" indent="0" algn="ctr" rtl="0">
                        <a:spcBef>
                          <a:spcPts val="0"/>
                        </a:spcBef>
                        <a:spcAft>
                          <a:spcPts val="0"/>
                        </a:spcAft>
                        <a:buNone/>
                      </a:pPr>
                      <a:r>
                        <a:rPr lang="en-US" b="1" dirty="0">
                          <a:solidFill>
                            <a:srgbClr val="FFFFFF"/>
                          </a:solidFill>
                        </a:rPr>
                        <a:t>What Is it?</a:t>
                      </a:r>
                      <a:endParaRPr b="1" dirty="0">
                        <a:solidFill>
                          <a:srgbClr val="FFFFFF"/>
                        </a:solidFill>
                      </a:endParaRPr>
                    </a:p>
                  </a:txBody>
                  <a:tcPr marL="91425" marR="91425" marT="91425" marB="91425">
                    <a:solidFill>
                      <a:srgbClr val="3C78D8"/>
                    </a:solidFill>
                  </a:tcPr>
                </a:tc>
                <a:extLst>
                  <a:ext uri="{0D108BD9-81ED-4DB2-BD59-A6C34878D82A}">
                    <a16:rowId xmlns:a16="http://schemas.microsoft.com/office/drawing/2014/main" val="10000"/>
                  </a:ext>
                </a:extLst>
              </a:tr>
              <a:tr h="738775">
                <a:tc>
                  <a:txBody>
                    <a:bodyPr/>
                    <a:lstStyle/>
                    <a:p>
                      <a:pPr marL="0" lvl="0" indent="0" algn="ctr" rtl="0">
                        <a:spcBef>
                          <a:spcPts val="0"/>
                        </a:spcBef>
                        <a:spcAft>
                          <a:spcPts val="0"/>
                        </a:spcAft>
                        <a:buNone/>
                      </a:pPr>
                      <a:r>
                        <a:rPr lang="en-US" sz="1800">
                          <a:latin typeface="Garamond"/>
                          <a:ea typeface="Garamond"/>
                          <a:cs typeface="Garamond"/>
                          <a:sym typeface="Garamond"/>
                        </a:rPr>
                        <a:t>Charter School</a:t>
                      </a:r>
                      <a:endParaRPr sz="1800">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Clr>
                          <a:schemeClr val="dk1"/>
                        </a:buClr>
                        <a:buSzPts val="1100"/>
                        <a:buFont typeface="Arial"/>
                        <a:buNone/>
                      </a:pPr>
                      <a:r>
                        <a:rPr lang="en-US" sz="1800" dirty="0">
                          <a:solidFill>
                            <a:srgbClr val="333333"/>
                          </a:solidFill>
                          <a:latin typeface="Garamond"/>
                          <a:ea typeface="Garamond"/>
                          <a:cs typeface="Garamond"/>
                          <a:sym typeface="Garamond"/>
                        </a:rPr>
                        <a:t>A public school with freedom to implement a different instructional and management approach.  The funding that would have been spent on each child in the regular public schools shifts to the charter school.</a:t>
                      </a:r>
                      <a:endParaRPr sz="1800" dirty="0">
                        <a:latin typeface="Garamond"/>
                        <a:ea typeface="Garamond"/>
                        <a:cs typeface="Garamond"/>
                        <a:sym typeface="Garamond"/>
                      </a:endParaRPr>
                    </a:p>
                  </a:txBody>
                  <a:tcPr marL="91425" marR="91425" marT="0" marB="91425"/>
                </a:tc>
                <a:extLst>
                  <a:ext uri="{0D108BD9-81ED-4DB2-BD59-A6C34878D82A}">
                    <a16:rowId xmlns:a16="http://schemas.microsoft.com/office/drawing/2014/main" val="10001"/>
                  </a:ext>
                </a:extLst>
              </a:tr>
              <a:tr h="525925">
                <a:tc>
                  <a:txBody>
                    <a:bodyPr/>
                    <a:lstStyle/>
                    <a:p>
                      <a:pPr marL="0" lvl="0" indent="0" algn="ctr" rtl="0">
                        <a:spcBef>
                          <a:spcPts val="0"/>
                        </a:spcBef>
                        <a:spcAft>
                          <a:spcPts val="0"/>
                        </a:spcAft>
                        <a:buNone/>
                      </a:pPr>
                      <a:r>
                        <a:rPr lang="en-US" sz="1800">
                          <a:latin typeface="Garamond"/>
                          <a:ea typeface="Garamond"/>
                          <a:cs typeface="Garamond"/>
                          <a:sym typeface="Garamond"/>
                        </a:rPr>
                        <a:t>Voucher</a:t>
                      </a:r>
                      <a:endParaRPr sz="1800">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A coupon from the government that is accepted as payment for tuition and materials at participating private schools.</a:t>
                      </a:r>
                      <a:endParaRPr sz="1800">
                        <a:latin typeface="Garamond"/>
                        <a:ea typeface="Garamond"/>
                        <a:cs typeface="Garamond"/>
                        <a:sym typeface="Garamond"/>
                      </a:endParaRPr>
                    </a:p>
                  </a:txBody>
                  <a:tcPr marL="91425" marR="91425" marT="0" marB="91425"/>
                </a:tc>
                <a:extLst>
                  <a:ext uri="{0D108BD9-81ED-4DB2-BD59-A6C34878D82A}">
                    <a16:rowId xmlns:a16="http://schemas.microsoft.com/office/drawing/2014/main" val="10002"/>
                  </a:ext>
                </a:extLst>
              </a:tr>
              <a:tr h="767725">
                <a:tc>
                  <a:txBody>
                    <a:bodyPr/>
                    <a:lstStyle/>
                    <a:p>
                      <a:pPr marL="0" lvl="0" indent="0" algn="ctr" rtl="0">
                        <a:spcBef>
                          <a:spcPts val="0"/>
                        </a:spcBef>
                        <a:spcAft>
                          <a:spcPts val="0"/>
                        </a:spcAft>
                        <a:buNone/>
                      </a:pPr>
                      <a:r>
                        <a:rPr lang="en-US" sz="1800">
                          <a:latin typeface="Garamond"/>
                          <a:ea typeface="Garamond"/>
                          <a:cs typeface="Garamond"/>
                          <a:sym typeface="Garamond"/>
                        </a:rPr>
                        <a:t>Tax Credit</a:t>
                      </a:r>
                      <a:endParaRPr sz="1800">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Parents can claim a deduction on their taxes for expenses associated with private or homeschool expenses. </a:t>
                      </a:r>
                      <a:endParaRPr sz="1800">
                        <a:latin typeface="Garamond"/>
                        <a:ea typeface="Garamond"/>
                        <a:cs typeface="Garamond"/>
                        <a:sym typeface="Garamond"/>
                      </a:endParaRPr>
                    </a:p>
                  </a:txBody>
                  <a:tcPr marL="91425" marR="91425" marT="0" marB="91425"/>
                </a:tc>
                <a:extLst>
                  <a:ext uri="{0D108BD9-81ED-4DB2-BD59-A6C34878D82A}">
                    <a16:rowId xmlns:a16="http://schemas.microsoft.com/office/drawing/2014/main" val="10003"/>
                  </a:ext>
                </a:extLst>
              </a:tr>
              <a:tr h="767725">
                <a:tc>
                  <a:txBody>
                    <a:bodyPr/>
                    <a:lstStyle/>
                    <a:p>
                      <a:pPr marL="0" lvl="0" indent="0" algn="ctr" rtl="0">
                        <a:spcBef>
                          <a:spcPts val="0"/>
                        </a:spcBef>
                        <a:spcAft>
                          <a:spcPts val="0"/>
                        </a:spcAft>
                        <a:buNone/>
                      </a:pPr>
                      <a:r>
                        <a:rPr lang="en-US" sz="1800" dirty="0">
                          <a:latin typeface="Garamond"/>
                          <a:ea typeface="Garamond"/>
                          <a:cs typeface="Garamond"/>
                          <a:sym typeface="Garamond"/>
                        </a:rPr>
                        <a:t>Home School</a:t>
                      </a:r>
                      <a:endParaRPr sz="1800" dirty="0">
                        <a:latin typeface="Garamond"/>
                        <a:ea typeface="Garamond"/>
                        <a:cs typeface="Garamond"/>
                        <a:sym typeface="Garamond"/>
                      </a:endParaRPr>
                    </a:p>
                  </a:txBody>
                  <a:tcPr marL="91425" marR="91425" marT="91425" marB="91425" anchor="ctr"/>
                </a:tc>
                <a:tc>
                  <a:txBody>
                    <a:bodyPr/>
                    <a:lstStyle/>
                    <a:p>
                      <a:pPr marL="0" lvl="0" indent="0" algn="l" rtl="0">
                        <a:spcBef>
                          <a:spcPts val="1050"/>
                        </a:spcBef>
                        <a:spcAft>
                          <a:spcPts val="0"/>
                        </a:spcAft>
                        <a:buNone/>
                      </a:pPr>
                      <a:r>
                        <a:rPr lang="en-US" sz="1800">
                          <a:solidFill>
                            <a:srgbClr val="333333"/>
                          </a:solidFill>
                          <a:latin typeface="Garamond"/>
                          <a:ea typeface="Garamond"/>
                          <a:cs typeface="Garamond"/>
                          <a:sym typeface="Garamond"/>
                        </a:rPr>
                        <a:t>Parents teach their children at home, often with oversight by the local school system.</a:t>
                      </a:r>
                      <a:endParaRPr sz="1800">
                        <a:latin typeface="Garamond"/>
                        <a:ea typeface="Garamond"/>
                        <a:cs typeface="Garamond"/>
                        <a:sym typeface="Garamond"/>
                      </a:endParaRPr>
                    </a:p>
                  </a:txBody>
                  <a:tcPr marL="91425" marR="91425" marT="0" marB="91425"/>
                </a:tc>
                <a:extLst>
                  <a:ext uri="{0D108BD9-81ED-4DB2-BD59-A6C34878D82A}">
                    <a16:rowId xmlns:a16="http://schemas.microsoft.com/office/drawing/2014/main" val="10004"/>
                  </a:ext>
                </a:extLst>
              </a:tr>
              <a:tr h="649850">
                <a:tc>
                  <a:txBody>
                    <a:bodyPr/>
                    <a:lstStyle/>
                    <a:p>
                      <a:pPr marL="0" lvl="0" indent="0" algn="ctr" rtl="0">
                        <a:spcBef>
                          <a:spcPts val="0"/>
                        </a:spcBef>
                        <a:spcAft>
                          <a:spcPts val="0"/>
                        </a:spcAft>
                        <a:buNone/>
                      </a:pPr>
                      <a:r>
                        <a:rPr lang="en-US" sz="1800">
                          <a:latin typeface="Garamond"/>
                          <a:ea typeface="Garamond"/>
                          <a:cs typeface="Garamond"/>
                          <a:sym typeface="Garamond"/>
                        </a:rPr>
                        <a:t>Educational Savings Account (ESA)</a:t>
                      </a:r>
                      <a:endParaRPr sz="1800">
                        <a:latin typeface="Garamond"/>
                        <a:ea typeface="Garamond"/>
                        <a:cs typeface="Garamond"/>
                        <a:sym typeface="Garamond"/>
                      </a:endParaRPr>
                    </a:p>
                  </a:txBody>
                  <a:tcPr marL="91425" marR="91425" marT="91425" marB="91425" anchor="ctr"/>
                </a:tc>
                <a:tc>
                  <a:txBody>
                    <a:bodyPr/>
                    <a:lstStyle/>
                    <a:p>
                      <a:pPr marL="0" lvl="0" indent="0" algn="l" rtl="0">
                        <a:spcBef>
                          <a:spcPts val="0"/>
                        </a:spcBef>
                        <a:spcAft>
                          <a:spcPts val="0"/>
                        </a:spcAft>
                        <a:buNone/>
                      </a:pPr>
                      <a:r>
                        <a:rPr lang="en-US" sz="1800" dirty="0">
                          <a:latin typeface="Garamond"/>
                          <a:ea typeface="Garamond"/>
                          <a:cs typeface="Garamond"/>
                          <a:sym typeface="Garamond"/>
                        </a:rPr>
                        <a:t>A limited use card (like food stamps) that allows parents to pay for education expenses, including tutoring, and are not limited to school institution expenses as vouchers are.</a:t>
                      </a:r>
                      <a:endParaRPr sz="1800" dirty="0">
                        <a:latin typeface="Garamond"/>
                        <a:ea typeface="Garamond"/>
                        <a:cs typeface="Garamond"/>
                        <a:sym typeface="Garamond"/>
                      </a:endParaRPr>
                    </a:p>
                  </a:txBody>
                  <a:tcPr marL="91425" marR="91425" marT="0" marB="91425"/>
                </a:tc>
                <a:extLst>
                  <a:ext uri="{0D108BD9-81ED-4DB2-BD59-A6C34878D82A}">
                    <a16:rowId xmlns:a16="http://schemas.microsoft.com/office/drawing/2014/main" val="10005"/>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4"/>
        <p:cNvGrpSpPr/>
        <p:nvPr/>
      </p:nvGrpSpPr>
      <p:grpSpPr>
        <a:xfrm>
          <a:off x="0" y="0"/>
          <a:ext cx="0" cy="0"/>
          <a:chOff x="0" y="0"/>
          <a:chExt cx="0" cy="0"/>
        </a:xfrm>
      </p:grpSpPr>
      <p:sp>
        <p:nvSpPr>
          <p:cNvPr id="245" name="Google Shape;245;p30"/>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Choice</a:t>
            </a:r>
            <a:endParaRPr sz="4800">
              <a:solidFill>
                <a:srgbClr val="FFFFFF"/>
              </a:solidFill>
              <a:latin typeface="Playfair Display"/>
              <a:ea typeface="Playfair Display"/>
              <a:cs typeface="Playfair Display"/>
              <a:sym typeface="Playfair Display"/>
            </a:endParaRPr>
          </a:p>
        </p:txBody>
      </p:sp>
      <p:sp>
        <p:nvSpPr>
          <p:cNvPr id="246" name="Google Shape;246;p30"/>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Maryland’s Low Charter Law Rankings</a:t>
            </a:r>
            <a:endParaRPr sz="3000" b="1">
              <a:solidFill>
                <a:srgbClr val="3C78D8"/>
              </a:solidFill>
              <a:latin typeface="Garamond"/>
              <a:ea typeface="Garamond"/>
              <a:cs typeface="Garamond"/>
              <a:sym typeface="Garamond"/>
            </a:endParaRPr>
          </a:p>
          <a:p>
            <a:pPr marL="0" lvl="0" indent="0" algn="l" rtl="0">
              <a:spcBef>
                <a:spcPts val="1050"/>
              </a:spcBef>
              <a:spcAft>
                <a:spcPts val="0"/>
              </a:spcAft>
              <a:buNone/>
            </a:pPr>
            <a:r>
              <a:rPr lang="en-US" sz="2400">
                <a:solidFill>
                  <a:srgbClr val="333333"/>
                </a:solidFill>
                <a:latin typeface="Garamond"/>
                <a:ea typeface="Garamond"/>
                <a:cs typeface="Garamond"/>
                <a:sym typeface="Garamond"/>
              </a:rPr>
              <a:t>	</a:t>
            </a:r>
            <a:r>
              <a:rPr lang="en-US" sz="2400" b="1">
                <a:solidFill>
                  <a:srgbClr val="333333"/>
                </a:solidFill>
                <a:latin typeface="Garamond"/>
                <a:ea typeface="Garamond"/>
                <a:cs typeface="Garamond"/>
                <a:sym typeface="Garamond"/>
              </a:rPr>
              <a:t>NACSA</a:t>
            </a:r>
            <a:r>
              <a:rPr lang="en-US" sz="2400">
                <a:solidFill>
                  <a:srgbClr val="333333"/>
                </a:solidFill>
                <a:latin typeface="Garamond"/>
                <a:ea typeface="Garamond"/>
                <a:cs typeface="Garamond"/>
                <a:sym typeface="Garamond"/>
              </a:rPr>
              <a:t> -- </a:t>
            </a:r>
            <a:r>
              <a:rPr lang="en-US" sz="2400" u="sng">
                <a:solidFill>
                  <a:srgbClr val="333333"/>
                </a:solidFill>
                <a:latin typeface="Garamond"/>
                <a:ea typeface="Garamond"/>
                <a:cs typeface="Garamond"/>
                <a:sym typeface="Garamond"/>
              </a:rPr>
              <a:t>3rd Worst</a:t>
            </a:r>
            <a:r>
              <a:rPr lang="en-US" sz="2400">
                <a:solidFill>
                  <a:srgbClr val="333333"/>
                </a:solidFill>
                <a:latin typeface="Garamond"/>
                <a:ea typeface="Garamond"/>
                <a:cs typeface="Garamond"/>
                <a:sym typeface="Garamond"/>
              </a:rPr>
              <a:t> In Nation</a:t>
            </a:r>
            <a:endParaRPr sz="2400">
              <a:solidFill>
                <a:srgbClr val="333333"/>
              </a:solidFill>
              <a:latin typeface="Garamond"/>
              <a:ea typeface="Garamond"/>
              <a:cs typeface="Garamond"/>
              <a:sym typeface="Garamond"/>
            </a:endParaRPr>
          </a:p>
          <a:p>
            <a:pPr marL="0" lvl="0" indent="457200" algn="l" rtl="0">
              <a:spcBef>
                <a:spcPts val="1050"/>
              </a:spcBef>
              <a:spcAft>
                <a:spcPts val="0"/>
              </a:spcAft>
              <a:buNone/>
            </a:pPr>
            <a:r>
              <a:rPr lang="en-US" sz="2400" b="1">
                <a:solidFill>
                  <a:srgbClr val="333333"/>
                </a:solidFill>
                <a:latin typeface="Garamond"/>
                <a:ea typeface="Garamond"/>
                <a:cs typeface="Garamond"/>
                <a:sym typeface="Garamond"/>
              </a:rPr>
              <a:t>EdReform.com</a:t>
            </a:r>
            <a:r>
              <a:rPr lang="en-US" sz="2400">
                <a:solidFill>
                  <a:srgbClr val="333333"/>
                </a:solidFill>
                <a:latin typeface="Garamond"/>
                <a:ea typeface="Garamond"/>
                <a:cs typeface="Garamond"/>
                <a:sym typeface="Garamond"/>
              </a:rPr>
              <a:t> -- </a:t>
            </a:r>
            <a:r>
              <a:rPr lang="en-US" sz="2400" u="sng">
                <a:solidFill>
                  <a:srgbClr val="333333"/>
                </a:solidFill>
                <a:latin typeface="Garamond"/>
                <a:ea typeface="Garamond"/>
                <a:cs typeface="Garamond"/>
                <a:sym typeface="Garamond"/>
              </a:rPr>
              <a:t>2nd Worst</a:t>
            </a:r>
            <a:r>
              <a:rPr lang="en-US" sz="2400">
                <a:solidFill>
                  <a:srgbClr val="333333"/>
                </a:solidFill>
                <a:latin typeface="Garamond"/>
                <a:ea typeface="Garamond"/>
                <a:cs typeface="Garamond"/>
                <a:sym typeface="Garamond"/>
              </a:rPr>
              <a:t> In Nation</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National Alliance for Public Charters</a:t>
            </a:r>
            <a:r>
              <a:rPr lang="en-US" sz="2400">
                <a:solidFill>
                  <a:srgbClr val="333333"/>
                </a:solidFill>
                <a:latin typeface="Garamond"/>
                <a:ea typeface="Garamond"/>
                <a:cs typeface="Garamond"/>
                <a:sym typeface="Garamond"/>
              </a:rPr>
              <a:t> -- </a:t>
            </a:r>
            <a:r>
              <a:rPr lang="en-US" sz="2400" u="sng">
                <a:solidFill>
                  <a:srgbClr val="333333"/>
                </a:solidFill>
                <a:latin typeface="Garamond"/>
                <a:ea typeface="Garamond"/>
                <a:cs typeface="Garamond"/>
                <a:sym typeface="Garamond"/>
              </a:rPr>
              <a:t>Worst</a:t>
            </a:r>
            <a:r>
              <a:rPr lang="en-US" sz="2400">
                <a:solidFill>
                  <a:srgbClr val="333333"/>
                </a:solidFill>
                <a:latin typeface="Garamond"/>
                <a:ea typeface="Garamond"/>
                <a:cs typeface="Garamond"/>
                <a:sym typeface="Garamond"/>
              </a:rPr>
              <a:t> In Nation</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endParaRPr sz="2400">
              <a:solidFill>
                <a:srgbClr val="333333"/>
              </a:solidFill>
              <a:latin typeface="Garamond"/>
              <a:ea typeface="Garamond"/>
              <a:cs typeface="Garamond"/>
              <a:sym typeface="Garamond"/>
            </a:endParaRPr>
          </a:p>
          <a:p>
            <a:pPr marL="0" lvl="0" indent="0" algn="l" rtl="0">
              <a:spcBef>
                <a:spcPts val="1050"/>
              </a:spcBef>
              <a:spcAft>
                <a:spcPts val="0"/>
              </a:spcAft>
              <a:buNone/>
            </a:pPr>
            <a:r>
              <a:rPr lang="en-US" sz="3000" b="1">
                <a:solidFill>
                  <a:srgbClr val="3C78D8"/>
                </a:solidFill>
                <a:latin typeface="Garamond"/>
                <a:ea typeface="Garamond"/>
                <a:cs typeface="Garamond"/>
                <a:sym typeface="Garamond"/>
              </a:rPr>
              <a:t>Maryland Has A Limited Voucher Program</a:t>
            </a:r>
            <a:endParaRPr sz="3000" b="1">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With a budget of only $5 million statewide, few students benefit.</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Teachers unions opposed this modest program for poor kids.</a:t>
            </a:r>
            <a:endParaRPr sz="2400">
              <a:solidFill>
                <a:srgbClr val="333333"/>
              </a:solidFill>
              <a:latin typeface="Garamond"/>
              <a:ea typeface="Garamond"/>
              <a:cs typeface="Garamond"/>
              <a:sym typeface="Garamond"/>
            </a:endParaRPr>
          </a:p>
          <a:p>
            <a:pPr marL="0" lvl="0" indent="0" algn="l" rtl="0">
              <a:spcBef>
                <a:spcPts val="1050"/>
              </a:spcBef>
              <a:spcAft>
                <a:spcPts val="0"/>
              </a:spcAft>
              <a:buNone/>
            </a:pPr>
            <a:endParaRPr sz="3000" b="1">
              <a:solidFill>
                <a:srgbClr val="3C78D8"/>
              </a:solidFill>
              <a:latin typeface="Garamond"/>
              <a:ea typeface="Garamond"/>
              <a:cs typeface="Garamond"/>
              <a:sym typeface="Garamond"/>
            </a:endParaRPr>
          </a:p>
          <a:p>
            <a:pPr marL="457200" lvl="0" indent="0" algn="l" rtl="0">
              <a:spcBef>
                <a:spcPts val="1050"/>
              </a:spcBef>
              <a:spcAft>
                <a:spcPts val="0"/>
              </a:spcAft>
              <a:buNone/>
            </a:pPr>
            <a:endParaRPr sz="2400">
              <a:solidFill>
                <a:srgbClr val="333333"/>
              </a:solidFill>
              <a:latin typeface="Garamond"/>
              <a:ea typeface="Garamond"/>
              <a:cs typeface="Garamond"/>
              <a:sym typeface="Garamon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31"/>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School Administrators</a:t>
            </a:r>
            <a:endParaRPr sz="4800">
              <a:solidFill>
                <a:srgbClr val="FFFFFF"/>
              </a:solidFill>
              <a:latin typeface="Playfair Display"/>
              <a:ea typeface="Playfair Display"/>
              <a:cs typeface="Playfair Display"/>
              <a:sym typeface="Playfair Display"/>
            </a:endParaRPr>
          </a:p>
        </p:txBody>
      </p:sp>
      <p:sp>
        <p:nvSpPr>
          <p:cNvPr id="253" name="Google Shape;253;p31"/>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Big Idea #6</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a:solidFill>
                  <a:srgbClr val="333333"/>
                </a:solidFill>
                <a:latin typeface="Garamond"/>
                <a:ea typeface="Garamond"/>
                <a:cs typeface="Garamond"/>
                <a:sym typeface="Garamond"/>
              </a:rPr>
              <a:t>School choice is necessary but not sufficient to improve public education.  Education must also transform itself from a belief-based profession into an</a:t>
            </a:r>
            <a:r>
              <a:rPr lang="en-US" sz="2400" b="1">
                <a:solidFill>
                  <a:srgbClr val="333333"/>
                </a:solidFill>
                <a:latin typeface="Garamond"/>
                <a:ea typeface="Garamond"/>
                <a:cs typeface="Garamond"/>
                <a:sym typeface="Garamond"/>
              </a:rPr>
              <a:t> evidence-based profession</a:t>
            </a:r>
            <a:r>
              <a:rPr lang="en-US" sz="2400">
                <a:solidFill>
                  <a:srgbClr val="333333"/>
                </a:solidFill>
                <a:latin typeface="Garamond"/>
                <a:ea typeface="Garamond"/>
                <a:cs typeface="Garamond"/>
                <a:sym typeface="Garamond"/>
              </a:rPr>
              <a:t>.</a:t>
            </a:r>
            <a:endParaRPr sz="3000" b="1">
              <a:solidFill>
                <a:srgbClr val="3C78D8"/>
              </a:solidFill>
              <a:latin typeface="Garamond"/>
              <a:ea typeface="Garamond"/>
              <a:cs typeface="Garamond"/>
              <a:sym typeface="Garamond"/>
            </a:endParaRPr>
          </a:p>
        </p:txBody>
      </p:sp>
      <p:sp>
        <p:nvSpPr>
          <p:cNvPr id="254" name="Google Shape;254;p31"/>
          <p:cNvSpPr txBox="1"/>
          <p:nvPr/>
        </p:nvSpPr>
        <p:spPr>
          <a:xfrm>
            <a:off x="151100" y="6142650"/>
            <a:ext cx="8743800" cy="6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333333"/>
                </a:solidFill>
                <a:latin typeface="Garamond"/>
                <a:ea typeface="Garamond"/>
                <a:cs typeface="Garamond"/>
                <a:sym typeface="Garamond"/>
              </a:rPr>
              <a:t>These books are the sources for this section.</a:t>
            </a:r>
            <a:endParaRPr sz="2000">
              <a:solidFill>
                <a:srgbClr val="333333"/>
              </a:solidFill>
              <a:latin typeface="Garamond"/>
              <a:ea typeface="Garamond"/>
              <a:cs typeface="Garamond"/>
              <a:sym typeface="Garamond"/>
            </a:endParaRPr>
          </a:p>
        </p:txBody>
      </p:sp>
      <p:pic>
        <p:nvPicPr>
          <p:cNvPr id="255" name="Google Shape;255;p31"/>
          <p:cNvPicPr preferRelativeResize="0"/>
          <p:nvPr/>
        </p:nvPicPr>
        <p:blipFill>
          <a:blip r:embed="rId3">
            <a:alphaModFix/>
          </a:blip>
          <a:stretch>
            <a:fillRect/>
          </a:stretch>
        </p:blipFill>
        <p:spPr>
          <a:xfrm>
            <a:off x="1283775" y="3047145"/>
            <a:ext cx="1901650" cy="2841100"/>
          </a:xfrm>
          <a:prstGeom prst="rect">
            <a:avLst/>
          </a:prstGeom>
          <a:noFill/>
          <a:ln>
            <a:noFill/>
          </a:ln>
        </p:spPr>
      </p:pic>
      <p:pic>
        <p:nvPicPr>
          <p:cNvPr id="256" name="Google Shape;256;p31"/>
          <p:cNvPicPr preferRelativeResize="0"/>
          <p:nvPr/>
        </p:nvPicPr>
        <p:blipFill>
          <a:blip r:embed="rId4">
            <a:alphaModFix/>
          </a:blip>
          <a:stretch>
            <a:fillRect/>
          </a:stretch>
        </p:blipFill>
        <p:spPr>
          <a:xfrm>
            <a:off x="3581450" y="3047145"/>
            <a:ext cx="1901650" cy="2928776"/>
          </a:xfrm>
          <a:prstGeom prst="rect">
            <a:avLst/>
          </a:prstGeom>
          <a:noFill/>
          <a:ln>
            <a:noFill/>
          </a:ln>
        </p:spPr>
      </p:pic>
      <p:pic>
        <p:nvPicPr>
          <p:cNvPr id="257" name="Google Shape;257;p31"/>
          <p:cNvPicPr preferRelativeResize="0"/>
          <p:nvPr/>
        </p:nvPicPr>
        <p:blipFill>
          <a:blip r:embed="rId5">
            <a:alphaModFix/>
          </a:blip>
          <a:stretch>
            <a:fillRect/>
          </a:stretch>
        </p:blipFill>
        <p:spPr>
          <a:xfrm>
            <a:off x="5813625" y="3047151"/>
            <a:ext cx="1948603" cy="292877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Transforming the Profession</a:t>
            </a:r>
            <a:endParaRPr sz="4800">
              <a:solidFill>
                <a:srgbClr val="FFFFFF"/>
              </a:solidFill>
              <a:latin typeface="Playfair Display"/>
              <a:ea typeface="Playfair Display"/>
              <a:cs typeface="Playfair Display"/>
              <a:sym typeface="Playfair Display"/>
            </a:endParaRPr>
          </a:p>
        </p:txBody>
      </p:sp>
      <p:sp>
        <p:nvSpPr>
          <p:cNvPr id="264" name="Google Shape;264;p32"/>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Making Teaching Evidence-Based</a:t>
            </a:r>
            <a:endParaRPr sz="3000" b="1">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“Balanced literacy was a way to defuse the wars over reading.  It succeeded in keeping the science at bay, and it allowed things to continue as before.</a:t>
            </a:r>
            <a:endParaRPr sz="24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[T]he reading wars are over, and science lost.  </a:t>
            </a:r>
            <a:endParaRPr sz="24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In fact, confronted with data that contradict deeply held beliefs, instead of bringing people closer together, it can have the paradoxical effects of entrenching them further.” </a:t>
            </a:r>
            <a:endParaRPr sz="2400" b="1">
              <a:solidFill>
                <a:srgbClr val="333333"/>
              </a:solidFill>
              <a:latin typeface="Garamond"/>
              <a:ea typeface="Garamond"/>
              <a:cs typeface="Garamond"/>
              <a:sym typeface="Garamond"/>
            </a:endParaRPr>
          </a:p>
          <a:p>
            <a:pPr marL="0" lvl="0" indent="0" algn="ctr" rtl="0">
              <a:spcBef>
                <a:spcPts val="1050"/>
              </a:spcBef>
              <a:spcAft>
                <a:spcPts val="0"/>
              </a:spcAft>
              <a:buNone/>
            </a:pPr>
            <a:r>
              <a:rPr lang="en-US" sz="2400" b="1">
                <a:solidFill>
                  <a:srgbClr val="333333"/>
                </a:solidFill>
                <a:latin typeface="Garamond"/>
                <a:ea typeface="Garamond"/>
                <a:cs typeface="Garamond"/>
                <a:sym typeface="Garamond"/>
              </a:rPr>
              <a:t>Dr. Mark Seidenberg*</a:t>
            </a:r>
            <a:endParaRPr sz="2400">
              <a:solidFill>
                <a:srgbClr val="333333"/>
              </a:solidFill>
              <a:latin typeface="Garamond"/>
              <a:ea typeface="Garamond"/>
              <a:cs typeface="Garamond"/>
              <a:sym typeface="Garamond"/>
            </a:endParaRPr>
          </a:p>
          <a:p>
            <a:pPr marL="457200" lvl="0" indent="0" algn="l" rtl="0">
              <a:spcBef>
                <a:spcPts val="1050"/>
              </a:spcBef>
              <a:spcAft>
                <a:spcPts val="0"/>
              </a:spcAft>
              <a:buNone/>
            </a:pPr>
            <a:endParaRPr sz="2400">
              <a:solidFill>
                <a:srgbClr val="333333"/>
              </a:solidFill>
              <a:latin typeface="Garamond"/>
              <a:ea typeface="Garamond"/>
              <a:cs typeface="Garamond"/>
              <a:sym typeface="Garamond"/>
            </a:endParaRPr>
          </a:p>
        </p:txBody>
      </p:sp>
      <p:sp>
        <p:nvSpPr>
          <p:cNvPr id="265" name="Google Shape;265;p32"/>
          <p:cNvSpPr txBox="1"/>
          <p:nvPr/>
        </p:nvSpPr>
        <p:spPr>
          <a:xfrm>
            <a:off x="165500" y="6233075"/>
            <a:ext cx="8761500" cy="470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a:t>*https://www.apmreports.org/story/2018/09/10/hard-words-why-american-kids-arent-being-taught-to-read</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6"/>
        <p:cNvGrpSpPr/>
        <p:nvPr/>
      </p:nvGrpSpPr>
      <p:grpSpPr>
        <a:xfrm>
          <a:off x="0" y="0"/>
          <a:ext cx="0" cy="0"/>
          <a:chOff x="0" y="0"/>
          <a:chExt cx="0" cy="0"/>
        </a:xfrm>
      </p:grpSpPr>
      <p:sp>
        <p:nvSpPr>
          <p:cNvPr id="47" name="Google Shape;47;p6"/>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Rules for Debate*</a:t>
            </a:r>
            <a:endParaRPr sz="4800">
              <a:solidFill>
                <a:srgbClr val="FFFFFF"/>
              </a:solidFill>
              <a:latin typeface="Playfair Display"/>
              <a:ea typeface="Playfair Display"/>
              <a:cs typeface="Playfair Display"/>
              <a:sym typeface="Playfair Display"/>
            </a:endParaRPr>
          </a:p>
        </p:txBody>
      </p:sp>
      <p:sp>
        <p:nvSpPr>
          <p:cNvPr id="48" name="Google Shape;48;p6"/>
          <p:cNvSpPr txBox="1"/>
          <p:nvPr/>
        </p:nvSpPr>
        <p:spPr>
          <a:xfrm>
            <a:off x="0" y="880200"/>
            <a:ext cx="9144000" cy="5703900"/>
          </a:xfrm>
          <a:prstGeom prst="rect">
            <a:avLst/>
          </a:prstGeom>
          <a:noFill/>
          <a:ln>
            <a:noFill/>
          </a:ln>
        </p:spPr>
        <p:txBody>
          <a:bodyPr spcFirstLastPara="1" wrap="square" lIns="91425" tIns="91425" rIns="91425" bIns="91425" anchor="t" anchorCtr="0">
            <a:noAutofit/>
          </a:bodyPr>
          <a:lstStyle/>
          <a:p>
            <a:pPr marL="341312" lvl="0" indent="-220662" algn="l" rtl="0">
              <a:spcBef>
                <a:spcPts val="950"/>
              </a:spcBef>
              <a:spcAft>
                <a:spcPts val="0"/>
              </a:spcAft>
              <a:buNone/>
            </a:pPr>
            <a:r>
              <a:rPr lang="en-US" sz="3600" b="1">
                <a:solidFill>
                  <a:srgbClr val="333333"/>
                </a:solidFill>
                <a:latin typeface="Garamond"/>
                <a:ea typeface="Garamond"/>
                <a:cs typeface="Garamond"/>
                <a:sym typeface="Garamond"/>
              </a:rPr>
              <a:t>Principle of Humility</a:t>
            </a:r>
            <a:endParaRPr sz="36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Remember that you don’t know everything, that you’ve been wrong before, and that you might learn something.   </a:t>
            </a:r>
            <a:r>
              <a:rPr lang="en-US" sz="3000" b="1">
                <a:solidFill>
                  <a:schemeClr val="dk1"/>
                </a:solidFill>
                <a:latin typeface="Garamond"/>
                <a:ea typeface="Garamond"/>
                <a:cs typeface="Garamond"/>
                <a:sym typeface="Garamond"/>
              </a:rPr>
              <a:t>The goal of a debate isn’t to win but to establish the truth.  </a:t>
            </a:r>
            <a:r>
              <a:rPr lang="en-US" sz="3000">
                <a:solidFill>
                  <a:schemeClr val="dk1"/>
                </a:solidFill>
                <a:latin typeface="Garamond"/>
                <a:ea typeface="Garamond"/>
                <a:cs typeface="Garamond"/>
                <a:sym typeface="Garamond"/>
              </a:rPr>
              <a:t>You can’t lose.  If you are proven wrong, you win by knowing the truth.</a:t>
            </a:r>
            <a:endParaRPr sz="3000" b="1">
              <a:solidFill>
                <a:schemeClr val="dk1"/>
              </a:solidFill>
              <a:latin typeface="Garamond"/>
              <a:ea typeface="Garamond"/>
              <a:cs typeface="Garamond"/>
              <a:sym typeface="Garamond"/>
            </a:endParaRPr>
          </a:p>
          <a:p>
            <a:pPr marL="457200" lvl="0" indent="0" algn="l" rtl="0">
              <a:spcBef>
                <a:spcPts val="1050"/>
              </a:spcBef>
              <a:spcAft>
                <a:spcPts val="0"/>
              </a:spcAft>
              <a:buClr>
                <a:schemeClr val="dk1"/>
              </a:buClr>
              <a:buSzPts val="1100"/>
              <a:buFont typeface="Arial"/>
              <a:buNone/>
            </a:pPr>
            <a:endParaRPr>
              <a:solidFill>
                <a:schemeClr val="dk1"/>
              </a:solidFill>
              <a:latin typeface="Garamond"/>
              <a:ea typeface="Garamond"/>
              <a:cs typeface="Garamond"/>
              <a:sym typeface="Garamond"/>
            </a:endParaRPr>
          </a:p>
          <a:p>
            <a:pPr marL="341312" lvl="0" indent="-220662" algn="l" rtl="0">
              <a:spcBef>
                <a:spcPts val="950"/>
              </a:spcBef>
              <a:spcAft>
                <a:spcPts val="0"/>
              </a:spcAft>
              <a:buNone/>
            </a:pPr>
            <a:r>
              <a:rPr lang="en-US" sz="3600" b="1">
                <a:solidFill>
                  <a:srgbClr val="333333"/>
                </a:solidFill>
                <a:latin typeface="Garamond"/>
                <a:ea typeface="Garamond"/>
                <a:cs typeface="Garamond"/>
                <a:sym typeface="Garamond"/>
              </a:rPr>
              <a:t>Judgment of Charity</a:t>
            </a:r>
            <a:endParaRPr sz="36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Assume the best and most honorable motives on the part of your opponent.</a:t>
            </a:r>
            <a:endParaRPr sz="3000">
              <a:solidFill>
                <a:schemeClr val="dk1"/>
              </a:solidFill>
              <a:latin typeface="Garamond"/>
              <a:ea typeface="Garamond"/>
              <a:cs typeface="Garamond"/>
              <a:sym typeface="Garamond"/>
            </a:endParaRPr>
          </a:p>
        </p:txBody>
      </p:sp>
      <p:sp>
        <p:nvSpPr>
          <p:cNvPr id="49" name="Google Shape;49;p6"/>
          <p:cNvSpPr txBox="1"/>
          <p:nvPr/>
        </p:nvSpPr>
        <p:spPr>
          <a:xfrm>
            <a:off x="228600" y="6461125"/>
            <a:ext cx="8763000" cy="24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800" baseline="30000">
                <a:solidFill>
                  <a:schemeClr val="dk1"/>
                </a:solidFill>
              </a:rPr>
              <a:t>*</a:t>
            </a:r>
            <a:r>
              <a:rPr lang="en-US">
                <a:solidFill>
                  <a:schemeClr val="dk1"/>
                </a:solidFill>
              </a:rPr>
              <a:t>http://www.newhopefairfax.org/files/Coffin%20Argumentation-20%20principles.pdf</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264" name="Google Shape;264;p32"/>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Classical Schools = Restoring the Ruins</a:t>
            </a:r>
            <a:endParaRPr sz="3000" b="1" dirty="0">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Elements of the classical approach (such as having seven subjects) haven’t completely disappeared in our public schools, but eroded to the point where the strengths of a classical education are no longer a part of students’ education.</a:t>
            </a: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Prior to the late 1800’s most American students received something very close to a classical education, but this declined due to John Dewey and other educational theorists who started the earliest departments of education that granted teaching credentials, and taught the first generations of teachers less effective methods of instruction, which persist today.</a:t>
            </a:r>
          </a:p>
        </p:txBody>
      </p:sp>
    </p:spTree>
    <p:extLst>
      <p:ext uri="{BB962C8B-B14F-4D97-AF65-F5344CB8AC3E}">
        <p14:creationId xmlns:p14="http://schemas.microsoft.com/office/powerpoint/2010/main" val="31425622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4" name="Google Shape;264;p32">
            <a:extLst>
              <a:ext uri="{FF2B5EF4-FFF2-40B4-BE49-F238E27FC236}">
                <a16:creationId xmlns:a16="http://schemas.microsoft.com/office/drawing/2014/main" id="{793B5866-F608-465B-85F1-613826F8C2E8}"/>
              </a:ext>
            </a:extLst>
          </p:cNvPr>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What is a Classical education?</a:t>
            </a:r>
            <a:endParaRPr sz="3000" b="1" dirty="0">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FF0000"/>
                </a:solidFill>
                <a:latin typeface="Garamond"/>
                <a:ea typeface="Garamond"/>
                <a:cs typeface="Garamond"/>
                <a:sym typeface="Garamond"/>
              </a:rPr>
              <a:t>It is NOT about being “old fashioned”.</a:t>
            </a:r>
          </a:p>
          <a:p>
            <a:pPr marL="457200" lvl="0" indent="0" algn="l" rtl="0">
              <a:spcBef>
                <a:spcPts val="1050"/>
              </a:spcBef>
              <a:spcAft>
                <a:spcPts val="0"/>
              </a:spcAft>
              <a:buNone/>
            </a:pPr>
            <a:endParaRPr lang="en-US" sz="2400" b="1" dirty="0">
              <a:solidFill>
                <a:srgbClr val="FF0000"/>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FF0000"/>
                </a:solidFill>
                <a:latin typeface="Garamond"/>
                <a:ea typeface="Garamond"/>
                <a:cs typeface="Garamond"/>
                <a:sym typeface="Garamond"/>
              </a:rPr>
              <a:t>It is NOT a teaching technique per se.</a:t>
            </a:r>
          </a:p>
          <a:p>
            <a:pPr marL="457200" lvl="0" indent="0" algn="l" rtl="0">
              <a:spcBef>
                <a:spcPts val="1050"/>
              </a:spcBef>
              <a:spcAft>
                <a:spcPts val="0"/>
              </a:spcAft>
              <a:buNone/>
            </a:pPr>
            <a:endParaRPr lang="en-US" sz="2400" b="1" dirty="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dirty="0">
                <a:solidFill>
                  <a:schemeClr val="accent1">
                    <a:lumMod val="50000"/>
                  </a:schemeClr>
                </a:solidFill>
                <a:latin typeface="Garamond"/>
                <a:ea typeface="Garamond"/>
                <a:cs typeface="Garamond"/>
                <a:sym typeface="Garamond"/>
              </a:rPr>
              <a:t>It is education that follows the Trivium.</a:t>
            </a:r>
          </a:p>
        </p:txBody>
      </p:sp>
    </p:spTree>
    <p:extLst>
      <p:ext uri="{BB962C8B-B14F-4D97-AF65-F5344CB8AC3E}">
        <p14:creationId xmlns:p14="http://schemas.microsoft.com/office/powerpoint/2010/main" val="19910622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4" name="Google Shape;264;p32">
            <a:extLst>
              <a:ext uri="{FF2B5EF4-FFF2-40B4-BE49-F238E27FC236}">
                <a16:creationId xmlns:a16="http://schemas.microsoft.com/office/drawing/2014/main" id="{793B5866-F608-465B-85F1-613826F8C2E8}"/>
              </a:ext>
            </a:extLst>
          </p:cNvPr>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What is the Trivium?</a:t>
            </a:r>
            <a:endParaRPr sz="3000" b="1" dirty="0">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It is a way of organizing the curriculum that roughly corresponds to students’ development. </a:t>
            </a:r>
          </a:p>
        </p:txBody>
      </p:sp>
      <p:pic>
        <p:nvPicPr>
          <p:cNvPr id="5" name="table">
            <a:extLst>
              <a:ext uri="{FF2B5EF4-FFF2-40B4-BE49-F238E27FC236}">
                <a16:creationId xmlns:a16="http://schemas.microsoft.com/office/drawing/2014/main" id="{8B019F83-CE63-47D7-92FC-152402709C08}"/>
              </a:ext>
            </a:extLst>
          </p:cNvPr>
          <p:cNvPicPr>
            <a:picLocks noChangeAspect="1"/>
          </p:cNvPicPr>
          <p:nvPr/>
        </p:nvPicPr>
        <p:blipFill>
          <a:blip r:embed="rId3"/>
          <a:stretch>
            <a:fillRect/>
          </a:stretch>
        </p:blipFill>
        <p:spPr>
          <a:xfrm>
            <a:off x="830424" y="2776611"/>
            <a:ext cx="7772401" cy="3646762"/>
          </a:xfrm>
          <a:prstGeom prst="rect">
            <a:avLst/>
          </a:prstGeom>
        </p:spPr>
      </p:pic>
    </p:spTree>
    <p:extLst>
      <p:ext uri="{BB962C8B-B14F-4D97-AF65-F5344CB8AC3E}">
        <p14:creationId xmlns:p14="http://schemas.microsoft.com/office/powerpoint/2010/main" val="3457726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264" name="Google Shape;264;p32"/>
          <p:cNvSpPr txBox="1"/>
          <p:nvPr/>
        </p:nvSpPr>
        <p:spPr>
          <a:xfrm>
            <a:off x="552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Classical Curriculum = Coherent Integration</a:t>
            </a:r>
            <a:endParaRPr sz="3000" b="1" dirty="0">
              <a:solidFill>
                <a:srgbClr val="3C78D8"/>
              </a:solidFill>
              <a:latin typeface="Garamond"/>
              <a:ea typeface="Garamond"/>
              <a:cs typeface="Garamond"/>
              <a:sym typeface="Garamond"/>
            </a:endParaRPr>
          </a:p>
        </p:txBody>
      </p:sp>
      <p:grpSp>
        <p:nvGrpSpPr>
          <p:cNvPr id="3" name="Group 2">
            <a:extLst>
              <a:ext uri="{FF2B5EF4-FFF2-40B4-BE49-F238E27FC236}">
                <a16:creationId xmlns:a16="http://schemas.microsoft.com/office/drawing/2014/main" id="{6123B945-7CD1-468C-A19F-867162C81B63}"/>
              </a:ext>
            </a:extLst>
          </p:cNvPr>
          <p:cNvGrpSpPr/>
          <p:nvPr/>
        </p:nvGrpSpPr>
        <p:grpSpPr>
          <a:xfrm>
            <a:off x="289249" y="2088690"/>
            <a:ext cx="8686800" cy="3474720"/>
            <a:chOff x="228600" y="1691640"/>
            <a:chExt cx="8686800" cy="3474720"/>
          </a:xfrm>
        </p:grpSpPr>
        <p:sp>
          <p:nvSpPr>
            <p:cNvPr id="5" name="TextBox 4">
              <a:extLst>
                <a:ext uri="{FF2B5EF4-FFF2-40B4-BE49-F238E27FC236}">
                  <a16:creationId xmlns:a16="http://schemas.microsoft.com/office/drawing/2014/main" id="{46790FE3-4022-4BCF-BC46-09799957ADA2}"/>
                </a:ext>
              </a:extLst>
            </p:cNvPr>
            <p:cNvSpPr txBox="1"/>
            <p:nvPr/>
          </p:nvSpPr>
          <p:spPr>
            <a:xfrm>
              <a:off x="228600" y="1920239"/>
              <a:ext cx="8686800" cy="107721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3200" b="1" dirty="0">
                <a:solidFill>
                  <a:schemeClr val="accent3">
                    <a:lumMod val="50000"/>
                  </a:schemeClr>
                </a:solidFill>
              </a:endParaRPr>
            </a:p>
            <a:p>
              <a:pPr algn="ctr"/>
              <a:endParaRPr lang="en-US" sz="3200" b="1" dirty="0">
                <a:solidFill>
                  <a:schemeClr val="accent3">
                    <a:lumMod val="50000"/>
                  </a:schemeClr>
                </a:solidFill>
              </a:endParaRPr>
            </a:p>
          </p:txBody>
        </p:sp>
        <p:pic>
          <p:nvPicPr>
            <p:cNvPr id="6" name="table">
              <a:extLst>
                <a:ext uri="{FF2B5EF4-FFF2-40B4-BE49-F238E27FC236}">
                  <a16:creationId xmlns:a16="http://schemas.microsoft.com/office/drawing/2014/main" id="{6E7556F2-7C36-4610-B98A-C9B32A21D2D2}"/>
                </a:ext>
              </a:extLst>
            </p:cNvPr>
            <p:cNvPicPr>
              <a:picLocks noChangeAspect="1"/>
            </p:cNvPicPr>
            <p:nvPr/>
          </p:nvPicPr>
          <p:blipFill>
            <a:blip r:embed="rId3"/>
            <a:stretch>
              <a:fillRect/>
            </a:stretch>
          </p:blipFill>
          <p:spPr>
            <a:xfrm>
              <a:off x="304800" y="1691640"/>
              <a:ext cx="8382000" cy="3474720"/>
            </a:xfrm>
            <a:prstGeom prst="rect">
              <a:avLst/>
            </a:prstGeom>
          </p:spPr>
        </p:pic>
        <p:cxnSp>
          <p:nvCxnSpPr>
            <p:cNvPr id="7" name="Elbow Connector 6">
              <a:extLst>
                <a:ext uri="{FF2B5EF4-FFF2-40B4-BE49-F238E27FC236}">
                  <a16:creationId xmlns:a16="http://schemas.microsoft.com/office/drawing/2014/main" id="{49B9D0B0-A60D-41E5-90F9-178C76E6F11E}"/>
                </a:ext>
              </a:extLst>
            </p:cNvPr>
            <p:cNvCxnSpPr/>
            <p:nvPr/>
          </p:nvCxnSpPr>
          <p:spPr>
            <a:xfrm rot="10800000" flipV="1">
              <a:off x="2286000" y="2453639"/>
              <a:ext cx="5867400" cy="228600"/>
            </a:xfrm>
            <a:prstGeom prst="bentConnector3">
              <a:avLst>
                <a:gd name="adj1" fmla="val -3140"/>
              </a:avLst>
            </a:prstGeom>
            <a:ln w="76200">
              <a:solidFill>
                <a:schemeClr val="accent2">
                  <a:lumMod val="60000"/>
                  <a:lumOff val="40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 name="Elbow Connector 20">
              <a:extLst>
                <a:ext uri="{FF2B5EF4-FFF2-40B4-BE49-F238E27FC236}">
                  <a16:creationId xmlns:a16="http://schemas.microsoft.com/office/drawing/2014/main" id="{ACA3ECF6-84CC-4EA0-9CD0-810CFD11B8B9}"/>
                </a:ext>
              </a:extLst>
            </p:cNvPr>
            <p:cNvCxnSpPr/>
            <p:nvPr/>
          </p:nvCxnSpPr>
          <p:spPr>
            <a:xfrm rot="10800000">
              <a:off x="2286000" y="2682239"/>
              <a:ext cx="457200" cy="228600"/>
            </a:xfrm>
            <a:prstGeom prst="bentConnector3">
              <a:avLst>
                <a:gd name="adj1" fmla="val 101185"/>
              </a:avLst>
            </a:prstGeom>
            <a:ln w="76200">
              <a:solidFill>
                <a:schemeClr val="accent2">
                  <a:lumMod val="60000"/>
                  <a:lumOff val="40000"/>
                </a:schemeClr>
              </a:solidFill>
              <a:headEnd type="triangle" w="med" len="sm"/>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151298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4" name="Google Shape;264;p32">
            <a:extLst>
              <a:ext uri="{FF2B5EF4-FFF2-40B4-BE49-F238E27FC236}">
                <a16:creationId xmlns:a16="http://schemas.microsoft.com/office/drawing/2014/main" id="{793B5866-F608-465B-85F1-613826F8C2E8}"/>
              </a:ext>
            </a:extLst>
          </p:cNvPr>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What is a charter school?</a:t>
            </a:r>
            <a:endParaRPr sz="3000" b="1" dirty="0">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FF0000"/>
                </a:solidFill>
                <a:latin typeface="Garamond"/>
                <a:ea typeface="Garamond"/>
                <a:cs typeface="Garamond"/>
                <a:sym typeface="Garamond"/>
              </a:rPr>
              <a:t>It is NOT a religious school.</a:t>
            </a:r>
          </a:p>
          <a:p>
            <a:pPr marL="457200" lvl="0" indent="0" algn="l" rtl="0">
              <a:spcBef>
                <a:spcPts val="1050"/>
              </a:spcBef>
              <a:spcAft>
                <a:spcPts val="0"/>
              </a:spcAft>
              <a:buNone/>
            </a:pPr>
            <a:endParaRPr lang="en-US" sz="2400" b="1" dirty="0">
              <a:solidFill>
                <a:srgbClr val="FF0000"/>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FF0000"/>
                </a:solidFill>
                <a:latin typeface="Garamond"/>
                <a:ea typeface="Garamond"/>
                <a:cs typeface="Garamond"/>
                <a:sym typeface="Garamond"/>
              </a:rPr>
              <a:t>It does NOT charge tuition.</a:t>
            </a:r>
          </a:p>
          <a:p>
            <a:pPr marL="457200" lvl="0" indent="0" algn="l" rtl="0">
              <a:spcBef>
                <a:spcPts val="1050"/>
              </a:spcBef>
              <a:spcAft>
                <a:spcPts val="0"/>
              </a:spcAft>
              <a:buNone/>
            </a:pPr>
            <a:endParaRPr lang="en-US" sz="2400" b="1" dirty="0">
              <a:solidFill>
                <a:srgbClr val="FF0000"/>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FF0000"/>
                </a:solidFill>
                <a:latin typeface="Garamond"/>
                <a:ea typeface="Garamond"/>
                <a:cs typeface="Garamond"/>
                <a:sym typeface="Garamond"/>
              </a:rPr>
              <a:t>It does NOT screen applicants in any way.</a:t>
            </a:r>
          </a:p>
          <a:p>
            <a:pPr marL="457200" lvl="0" indent="0" algn="l" rtl="0">
              <a:spcBef>
                <a:spcPts val="1050"/>
              </a:spcBef>
              <a:spcAft>
                <a:spcPts val="0"/>
              </a:spcAft>
              <a:buNone/>
            </a:pPr>
            <a:endParaRPr lang="en-US" sz="2400" b="1" dirty="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2400" b="1" dirty="0">
                <a:solidFill>
                  <a:schemeClr val="accent1">
                    <a:lumMod val="50000"/>
                  </a:schemeClr>
                </a:solidFill>
                <a:latin typeface="Garamond"/>
                <a:ea typeface="Garamond"/>
                <a:cs typeface="Garamond"/>
                <a:sym typeface="Garamond"/>
              </a:rPr>
              <a:t>It is a free, secular public school that signs a contract or “charter” with the local Board of Education and is given (in nearly everywhere except Maryland) freedom to operate the school independently in exchange for getting results.</a:t>
            </a:r>
          </a:p>
        </p:txBody>
      </p:sp>
    </p:spTree>
    <p:extLst>
      <p:ext uri="{BB962C8B-B14F-4D97-AF65-F5344CB8AC3E}">
        <p14:creationId xmlns:p14="http://schemas.microsoft.com/office/powerpoint/2010/main" val="21989794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264" name="Google Shape;264;p32"/>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Classical Charters vs. Regular Public School</a:t>
            </a:r>
            <a:endParaRPr sz="3000" b="1" dirty="0">
              <a:solidFill>
                <a:srgbClr val="3C78D8"/>
              </a:solidFill>
              <a:latin typeface="Garamond"/>
              <a:ea typeface="Garamond"/>
              <a:cs typeface="Garamond"/>
              <a:sym typeface="Garamond"/>
            </a:endParaRPr>
          </a:p>
        </p:txBody>
      </p:sp>
      <p:graphicFrame>
        <p:nvGraphicFramePr>
          <p:cNvPr id="2" name="Table 2">
            <a:extLst>
              <a:ext uri="{FF2B5EF4-FFF2-40B4-BE49-F238E27FC236}">
                <a16:creationId xmlns:a16="http://schemas.microsoft.com/office/drawing/2014/main" id="{CC1484B0-4DE3-4187-A2F3-A401533E58D0}"/>
              </a:ext>
            </a:extLst>
          </p:cNvPr>
          <p:cNvGraphicFramePr>
            <a:graphicFrameLocks noGrp="1"/>
          </p:cNvGraphicFramePr>
          <p:nvPr>
            <p:extLst>
              <p:ext uri="{D42A27DB-BD31-4B8C-83A1-F6EECF244321}">
                <p14:modId xmlns:p14="http://schemas.microsoft.com/office/powerpoint/2010/main" val="1101688021"/>
              </p:ext>
            </p:extLst>
          </p:nvPr>
        </p:nvGraphicFramePr>
        <p:xfrm>
          <a:off x="531845" y="1853715"/>
          <a:ext cx="8038322" cy="4790440"/>
        </p:xfrm>
        <a:graphic>
          <a:graphicData uri="http://schemas.openxmlformats.org/drawingml/2006/table">
            <a:tbl>
              <a:tblPr firstRow="1" bandRow="1">
                <a:tableStyleId>{2D2F7C20-0685-436F-B7FE-8F40A34FCA98}</a:tableStyleId>
              </a:tblPr>
              <a:tblGrid>
                <a:gridCol w="1437988">
                  <a:extLst>
                    <a:ext uri="{9D8B030D-6E8A-4147-A177-3AD203B41FA5}">
                      <a16:colId xmlns:a16="http://schemas.microsoft.com/office/drawing/2014/main" val="3961965325"/>
                    </a:ext>
                  </a:extLst>
                </a:gridCol>
                <a:gridCol w="3302740">
                  <a:extLst>
                    <a:ext uri="{9D8B030D-6E8A-4147-A177-3AD203B41FA5}">
                      <a16:colId xmlns:a16="http://schemas.microsoft.com/office/drawing/2014/main" val="3802582741"/>
                    </a:ext>
                  </a:extLst>
                </a:gridCol>
                <a:gridCol w="3297594">
                  <a:extLst>
                    <a:ext uri="{9D8B030D-6E8A-4147-A177-3AD203B41FA5}">
                      <a16:colId xmlns:a16="http://schemas.microsoft.com/office/drawing/2014/main" val="2194593568"/>
                    </a:ext>
                  </a:extLst>
                </a:gridCol>
              </a:tblGrid>
              <a:tr h="370840">
                <a:tc>
                  <a:txBody>
                    <a:bodyPr/>
                    <a:lstStyle/>
                    <a:p>
                      <a:pPr algn="ctr"/>
                      <a:r>
                        <a:rPr lang="en-US" b="1" dirty="0">
                          <a:solidFill>
                            <a:schemeClr val="bg1"/>
                          </a:solidFill>
                        </a:rPr>
                        <a:t>Area</a:t>
                      </a:r>
                    </a:p>
                  </a:txBody>
                  <a:tcPr>
                    <a:solidFill>
                      <a:schemeClr val="accent2">
                        <a:lumMod val="50000"/>
                      </a:schemeClr>
                    </a:solidFill>
                  </a:tcPr>
                </a:tc>
                <a:tc>
                  <a:txBody>
                    <a:bodyPr/>
                    <a:lstStyle/>
                    <a:p>
                      <a:pPr algn="ctr"/>
                      <a:r>
                        <a:rPr lang="en-US" b="1" dirty="0">
                          <a:solidFill>
                            <a:schemeClr val="bg1"/>
                          </a:solidFill>
                        </a:rPr>
                        <a:t>Typical Public School</a:t>
                      </a:r>
                    </a:p>
                  </a:txBody>
                  <a:tcPr>
                    <a:solidFill>
                      <a:schemeClr val="accent2">
                        <a:lumMod val="50000"/>
                      </a:schemeClr>
                    </a:solidFill>
                  </a:tcPr>
                </a:tc>
                <a:tc>
                  <a:txBody>
                    <a:bodyPr/>
                    <a:lstStyle/>
                    <a:p>
                      <a:pPr algn="ctr"/>
                      <a:r>
                        <a:rPr lang="en-US" b="1" dirty="0">
                          <a:solidFill>
                            <a:schemeClr val="bg1"/>
                          </a:solidFill>
                        </a:rPr>
                        <a:t>Classical Charter Schools</a:t>
                      </a:r>
                    </a:p>
                  </a:txBody>
                  <a:tcPr>
                    <a:solidFill>
                      <a:schemeClr val="accent2">
                        <a:lumMod val="50000"/>
                      </a:schemeClr>
                    </a:solidFill>
                  </a:tcPr>
                </a:tc>
                <a:extLst>
                  <a:ext uri="{0D108BD9-81ED-4DB2-BD59-A6C34878D82A}">
                    <a16:rowId xmlns:a16="http://schemas.microsoft.com/office/drawing/2014/main" val="2712507412"/>
                  </a:ext>
                </a:extLst>
              </a:tr>
              <a:tr h="370840">
                <a:tc>
                  <a:txBody>
                    <a:bodyPr/>
                    <a:lstStyle/>
                    <a:p>
                      <a:pPr algn="ctr"/>
                      <a:r>
                        <a:rPr lang="en-US" dirty="0"/>
                        <a:t>Curriculum Structure</a:t>
                      </a:r>
                    </a:p>
                  </a:txBody>
                  <a:tcPr anchor="ctr"/>
                </a:tc>
                <a:tc>
                  <a:txBody>
                    <a:bodyPr/>
                    <a:lstStyle/>
                    <a:p>
                      <a:pPr marL="285750" indent="-285750">
                        <a:buFont typeface="Arial" panose="020B0604020202020204" pitchFamily="34" charset="0"/>
                        <a:buChar char="•"/>
                      </a:pPr>
                      <a:r>
                        <a:rPr lang="en-US" dirty="0"/>
                        <a:t>Based on student and teacher interests</a:t>
                      </a:r>
                    </a:p>
                    <a:p>
                      <a:pPr marL="285750" indent="-285750">
                        <a:buFont typeface="Arial" panose="020B0604020202020204" pitchFamily="34" charset="0"/>
                        <a:buChar char="•"/>
                      </a:pPr>
                      <a:r>
                        <a:rPr lang="en-US" dirty="0"/>
                        <a:t>Gaps and repetitions from grade to grade</a:t>
                      </a:r>
                    </a:p>
                    <a:p>
                      <a:pPr marL="285750" indent="-285750">
                        <a:buFont typeface="Arial" panose="020B0604020202020204" pitchFamily="34" charset="0"/>
                        <a:buChar char="•"/>
                      </a:pPr>
                      <a:r>
                        <a:rPr lang="en-US" dirty="0"/>
                        <a:t>Isn’t coherent.</a:t>
                      </a:r>
                    </a:p>
                  </a:txBody>
                  <a:tcPr/>
                </a:tc>
                <a:tc>
                  <a:txBody>
                    <a:bodyPr/>
                    <a:lstStyle/>
                    <a:p>
                      <a:pPr marL="285750" indent="-285750">
                        <a:buFont typeface="Arial" panose="020B0604020202020204" pitchFamily="34" charset="0"/>
                        <a:buChar char="•"/>
                      </a:pPr>
                      <a:r>
                        <a:rPr lang="en-US" dirty="0"/>
                        <a:t>Based on history </a:t>
                      </a:r>
                    </a:p>
                    <a:p>
                      <a:pPr marL="285750" indent="-285750">
                        <a:buFont typeface="Arial" panose="020B0604020202020204" pitchFamily="34" charset="0"/>
                        <a:buChar char="•"/>
                      </a:pPr>
                      <a:r>
                        <a:rPr lang="en-US" dirty="0"/>
                        <a:t>Taught chronologically in a pre-defined sequence</a:t>
                      </a:r>
                    </a:p>
                    <a:p>
                      <a:pPr marL="285750" indent="-285750">
                        <a:buFont typeface="Arial" panose="020B0604020202020204" pitchFamily="34" charset="0"/>
                        <a:buChar char="•"/>
                      </a:pPr>
                      <a:r>
                        <a:rPr lang="en-US" dirty="0"/>
                        <a:t>Coherent and thorough.</a:t>
                      </a:r>
                    </a:p>
                  </a:txBody>
                  <a:tcPr/>
                </a:tc>
                <a:extLst>
                  <a:ext uri="{0D108BD9-81ED-4DB2-BD59-A6C34878D82A}">
                    <a16:rowId xmlns:a16="http://schemas.microsoft.com/office/drawing/2014/main" val="182384172"/>
                  </a:ext>
                </a:extLst>
              </a:tr>
              <a:tr h="370840">
                <a:tc>
                  <a:txBody>
                    <a:bodyPr/>
                    <a:lstStyle/>
                    <a:p>
                      <a:pPr algn="ctr"/>
                      <a:r>
                        <a:rPr lang="en-US" dirty="0"/>
                        <a:t>Content</a:t>
                      </a:r>
                    </a:p>
                  </a:txBody>
                  <a:tcPr anchor="ctr"/>
                </a:tc>
                <a:tc>
                  <a:txBody>
                    <a:bodyPr/>
                    <a:lstStyle/>
                    <a:p>
                      <a:pPr marL="285750" indent="-285750">
                        <a:buFont typeface="Arial" panose="020B0604020202020204" pitchFamily="34" charset="0"/>
                        <a:buChar char="•"/>
                      </a:pPr>
                      <a:r>
                        <a:rPr lang="en-US" dirty="0"/>
                        <a:t>“Exposure” to many topics is  valued over mastery of a few</a:t>
                      </a:r>
                    </a:p>
                    <a:p>
                      <a:pPr marL="285750" indent="-285750">
                        <a:buFont typeface="Arial" panose="020B0604020202020204" pitchFamily="34" charset="0"/>
                        <a:buChar char="•"/>
                      </a:pPr>
                      <a:r>
                        <a:rPr lang="en-US" dirty="0"/>
                        <a:t>Years of “exposure” doesn’t lead to mastery</a:t>
                      </a:r>
                    </a:p>
                  </a:txBody>
                  <a:tcPr/>
                </a:tc>
                <a:tc>
                  <a:txBody>
                    <a:bodyPr/>
                    <a:lstStyle/>
                    <a:p>
                      <a:pPr marL="285750" indent="-285750">
                        <a:buFont typeface="Arial" panose="020B0604020202020204" pitchFamily="34" charset="0"/>
                        <a:buChar char="•"/>
                      </a:pPr>
                      <a:r>
                        <a:rPr lang="en-US" dirty="0"/>
                        <a:t>It it’s worth teaching, it’s worth teaching to mastery.  </a:t>
                      </a:r>
                    </a:p>
                    <a:p>
                      <a:pPr marL="285750" indent="-285750">
                        <a:buFont typeface="Arial" panose="020B0604020202020204" pitchFamily="34" charset="0"/>
                        <a:buChar char="•"/>
                      </a:pPr>
                      <a:r>
                        <a:rPr lang="en-US" dirty="0"/>
                        <a:t>Students master the material that is taught each year so they are prepared for next year.</a:t>
                      </a:r>
                    </a:p>
                  </a:txBody>
                  <a:tcPr/>
                </a:tc>
                <a:extLst>
                  <a:ext uri="{0D108BD9-81ED-4DB2-BD59-A6C34878D82A}">
                    <a16:rowId xmlns:a16="http://schemas.microsoft.com/office/drawing/2014/main" val="1381583707"/>
                  </a:ext>
                </a:extLst>
              </a:tr>
              <a:tr h="370840">
                <a:tc>
                  <a:txBody>
                    <a:bodyPr/>
                    <a:lstStyle/>
                    <a:p>
                      <a:pPr algn="ctr"/>
                      <a:r>
                        <a:rPr lang="en-US" dirty="0"/>
                        <a:t>Instructional Techniques</a:t>
                      </a:r>
                    </a:p>
                  </a:txBody>
                  <a:tcPr anchor="ctr"/>
                </a:tc>
                <a:tc>
                  <a:txBody>
                    <a:bodyPr/>
                    <a:lstStyle/>
                    <a:p>
                      <a:pPr marL="285750" indent="-285750">
                        <a:buFont typeface="Arial" panose="020B0604020202020204" pitchFamily="34" charset="0"/>
                        <a:buChar char="•"/>
                      </a:pPr>
                      <a:r>
                        <a:rPr lang="en-US" dirty="0"/>
                        <a:t>Typically changes every 5-7 years to another progressive idea with little track record.</a:t>
                      </a:r>
                    </a:p>
                    <a:p>
                      <a:pPr marL="285750" indent="-285750">
                        <a:buFont typeface="Arial" panose="020B0604020202020204" pitchFamily="34" charset="0"/>
                        <a:buChar char="•"/>
                      </a:pPr>
                      <a:r>
                        <a:rPr lang="en-US" dirty="0"/>
                        <a:t>Little research backing and poor results</a:t>
                      </a:r>
                    </a:p>
                  </a:txBody>
                  <a:tcPr/>
                </a:tc>
                <a:tc>
                  <a:txBody>
                    <a:bodyPr/>
                    <a:lstStyle/>
                    <a:p>
                      <a:pPr marL="285750" indent="-285750">
                        <a:buFont typeface="Arial" panose="020B0604020202020204" pitchFamily="34" charset="0"/>
                        <a:buChar char="•"/>
                      </a:pPr>
                      <a:r>
                        <a:rPr lang="en-US" dirty="0"/>
                        <a:t>Time-tested instructional techniques that stay the same</a:t>
                      </a:r>
                    </a:p>
                    <a:p>
                      <a:pPr marL="285750" indent="-285750">
                        <a:buFont typeface="Arial" panose="020B0604020202020204" pitchFamily="34" charset="0"/>
                        <a:buChar char="•"/>
                      </a:pPr>
                      <a:r>
                        <a:rPr lang="en-US" dirty="0"/>
                        <a:t>Supported by decades of research with demonstrated results.</a:t>
                      </a:r>
                    </a:p>
                  </a:txBody>
                  <a:tcPr/>
                </a:tc>
                <a:extLst>
                  <a:ext uri="{0D108BD9-81ED-4DB2-BD59-A6C34878D82A}">
                    <a16:rowId xmlns:a16="http://schemas.microsoft.com/office/drawing/2014/main" val="3717873450"/>
                  </a:ext>
                </a:extLst>
              </a:tr>
              <a:tr h="370840">
                <a:tc>
                  <a:txBody>
                    <a:bodyPr/>
                    <a:lstStyle/>
                    <a:p>
                      <a:pPr algn="ctr"/>
                      <a:r>
                        <a:rPr lang="en-US" dirty="0"/>
                        <a:t>Administration</a:t>
                      </a:r>
                    </a:p>
                  </a:txBody>
                  <a:tcPr anchor="ctr"/>
                </a:tc>
                <a:tc>
                  <a:txBody>
                    <a:bodyPr/>
                    <a:lstStyle/>
                    <a:p>
                      <a:pPr marL="285750" indent="-285750">
                        <a:buFont typeface="Arial" panose="020B0604020202020204" pitchFamily="34" charset="0"/>
                        <a:buChar char="•"/>
                      </a:pPr>
                      <a:r>
                        <a:rPr lang="en-US" dirty="0"/>
                        <a:t>Bureaucratic rules limit staff freedom and student success</a:t>
                      </a:r>
                    </a:p>
                    <a:p>
                      <a:pPr marL="285750" indent="-285750">
                        <a:buFont typeface="Arial" panose="020B0604020202020204" pitchFamily="34" charset="0"/>
                        <a:buChar char="•"/>
                      </a:pPr>
                      <a:r>
                        <a:rPr lang="en-US" dirty="0"/>
                        <a:t>Spend more money and achieve mediocre results at best</a:t>
                      </a:r>
                    </a:p>
                  </a:txBody>
                  <a:tcPr/>
                </a:tc>
                <a:tc>
                  <a:txBody>
                    <a:bodyPr/>
                    <a:lstStyle/>
                    <a:p>
                      <a:pPr marL="285750" indent="-285750">
                        <a:buFont typeface="Arial" panose="020B0604020202020204" pitchFamily="34" charset="0"/>
                        <a:buChar char="•"/>
                      </a:pPr>
                      <a:r>
                        <a:rPr lang="en-US" dirty="0"/>
                        <a:t>Greater staff freedom and student success</a:t>
                      </a:r>
                    </a:p>
                    <a:p>
                      <a:pPr marL="285750" indent="-285750">
                        <a:buFont typeface="Arial" panose="020B0604020202020204" pitchFamily="34" charset="0"/>
                        <a:buChar char="•"/>
                      </a:pPr>
                      <a:r>
                        <a:rPr lang="en-US" dirty="0"/>
                        <a:t>Spend less money and achieve better results</a:t>
                      </a:r>
                    </a:p>
                  </a:txBody>
                  <a:tcPr/>
                </a:tc>
                <a:extLst>
                  <a:ext uri="{0D108BD9-81ED-4DB2-BD59-A6C34878D82A}">
                    <a16:rowId xmlns:a16="http://schemas.microsoft.com/office/drawing/2014/main" val="1749810612"/>
                  </a:ext>
                </a:extLst>
              </a:tr>
            </a:tbl>
          </a:graphicData>
        </a:graphic>
      </p:graphicFrame>
    </p:spTree>
    <p:extLst>
      <p:ext uri="{BB962C8B-B14F-4D97-AF65-F5344CB8AC3E}">
        <p14:creationId xmlns:p14="http://schemas.microsoft.com/office/powerpoint/2010/main" val="468156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2"/>
        <p:cNvGrpSpPr/>
        <p:nvPr/>
      </p:nvGrpSpPr>
      <p:grpSpPr>
        <a:xfrm>
          <a:off x="0" y="0"/>
          <a:ext cx="0" cy="0"/>
          <a:chOff x="0" y="0"/>
          <a:chExt cx="0" cy="0"/>
        </a:xfrm>
      </p:grpSpPr>
      <p:sp>
        <p:nvSpPr>
          <p:cNvPr id="263" name="Google Shape;263;p3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dirty="0">
                <a:solidFill>
                  <a:srgbClr val="FFFFFF"/>
                </a:solidFill>
                <a:latin typeface="Playfair Display"/>
                <a:ea typeface="Playfair Display"/>
                <a:cs typeface="Playfair Display"/>
                <a:sym typeface="Playfair Display"/>
              </a:rPr>
              <a:t>How Classical Schools Help</a:t>
            </a:r>
            <a:endParaRPr sz="4800" dirty="0">
              <a:solidFill>
                <a:srgbClr val="FFFFFF"/>
              </a:solidFill>
              <a:latin typeface="Playfair Display"/>
              <a:ea typeface="Playfair Display"/>
              <a:cs typeface="Playfair Display"/>
              <a:sym typeface="Playfair Display"/>
            </a:endParaRPr>
          </a:p>
        </p:txBody>
      </p:sp>
      <p:sp>
        <p:nvSpPr>
          <p:cNvPr id="4" name="Google Shape;264;p32">
            <a:extLst>
              <a:ext uri="{FF2B5EF4-FFF2-40B4-BE49-F238E27FC236}">
                <a16:creationId xmlns:a16="http://schemas.microsoft.com/office/drawing/2014/main" id="{793B5866-F608-465B-85F1-613826F8C2E8}"/>
              </a:ext>
            </a:extLst>
          </p:cNvPr>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The True, The Good, The Beautiful</a:t>
            </a: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Classical schools (both charter and private), focus on teaching students about the true, the good, and the beautiful in life, not state mandated tests.</a:t>
            </a:r>
          </a:p>
          <a:p>
            <a:pPr marL="457200" lvl="0" indent="0" algn="l" rtl="0">
              <a:spcBef>
                <a:spcPts val="1050"/>
              </a:spcBef>
              <a:spcAft>
                <a:spcPts val="0"/>
              </a:spcAft>
              <a:buNone/>
            </a:pPr>
            <a:endParaRPr lang="en-US" sz="2400" b="1" dirty="0">
              <a:solidFill>
                <a:srgbClr val="333333"/>
              </a:solidFill>
              <a:latin typeface="Garamond"/>
              <a:ea typeface="Garamond"/>
              <a:cs typeface="Garamond"/>
              <a:sym typeface="Garamond"/>
            </a:endParaRPr>
          </a:p>
        </p:txBody>
      </p:sp>
      <p:sp>
        <p:nvSpPr>
          <p:cNvPr id="5" name="TextBox 4">
            <a:extLst>
              <a:ext uri="{FF2B5EF4-FFF2-40B4-BE49-F238E27FC236}">
                <a16:creationId xmlns:a16="http://schemas.microsoft.com/office/drawing/2014/main" id="{6C025E04-040C-4344-9BB1-4A828EAAC595}"/>
              </a:ext>
            </a:extLst>
          </p:cNvPr>
          <p:cNvSpPr txBox="1"/>
          <p:nvPr/>
        </p:nvSpPr>
        <p:spPr>
          <a:xfrm>
            <a:off x="614363" y="3007461"/>
            <a:ext cx="8007123" cy="3139321"/>
          </a:xfrm>
          <a:prstGeom prst="rect">
            <a:avLst/>
          </a:prstGeom>
          <a:noFill/>
        </p:spPr>
        <p:txBody>
          <a:bodyPr wrap="square">
            <a:spAutoFit/>
          </a:bodyPr>
          <a:lstStyle/>
          <a:p>
            <a:pPr algn="ctr"/>
            <a:r>
              <a:rPr lang="en-US" sz="1800" b="1" dirty="0">
                <a:solidFill>
                  <a:srgbClr val="3C78D8"/>
                </a:solidFill>
                <a:latin typeface="Garamond" panose="02020404030301010803" pitchFamily="18" charset="0"/>
              </a:rPr>
              <a:t>“At its best, general education is about the unity of knowledge, not</a:t>
            </a:r>
          </a:p>
          <a:p>
            <a:pPr algn="ctr"/>
            <a:r>
              <a:rPr lang="en-US" sz="1800" b="1" dirty="0">
                <a:solidFill>
                  <a:srgbClr val="3C78D8"/>
                </a:solidFill>
                <a:latin typeface="Garamond" panose="02020404030301010803" pitchFamily="18" charset="0"/>
              </a:rPr>
              <a:t>about distributed knowledge. Not about spreading courses around, but</a:t>
            </a:r>
          </a:p>
          <a:p>
            <a:pPr algn="ctr"/>
            <a:r>
              <a:rPr lang="en-US" sz="1800" b="1" dirty="0">
                <a:solidFill>
                  <a:srgbClr val="3C78D8"/>
                </a:solidFill>
                <a:latin typeface="Garamond" panose="02020404030301010803" pitchFamily="18" charset="0"/>
              </a:rPr>
              <a:t>about making connections between different ideas. Not about the freedom to combine random ingredients, but about joining an ancient lineage of the learned and wise. And it has a goal, too: producing an enlightened, self- reliant citizenry, pluralistic and diverse but united by democratic values.” </a:t>
            </a:r>
            <a:r>
              <a:rPr lang="en-US" sz="1800" b="1" baseline="30000" dirty="0">
                <a:solidFill>
                  <a:srgbClr val="3C78D8"/>
                </a:solidFill>
                <a:latin typeface="Garamond" panose="02020404030301010803" pitchFamily="18" charset="0"/>
              </a:rPr>
              <a:t>1</a:t>
            </a:r>
          </a:p>
          <a:p>
            <a:pPr algn="ctr"/>
            <a:endParaRPr lang="en-US" sz="1800" b="1" dirty="0">
              <a:solidFill>
                <a:srgbClr val="3C78D8"/>
              </a:solidFill>
              <a:latin typeface="Garamond" panose="02020404030301010803" pitchFamily="18" charset="0"/>
            </a:endParaRPr>
          </a:p>
          <a:p>
            <a:pPr algn="ctr"/>
            <a:r>
              <a:rPr lang="en-US" sz="1800" b="1" dirty="0">
                <a:solidFill>
                  <a:srgbClr val="3C78D8"/>
                </a:solidFill>
                <a:latin typeface="Garamond" panose="02020404030301010803" pitchFamily="18" charset="0"/>
              </a:rPr>
              <a:t>“Education, true education, should liberate; it should cultivate the</a:t>
            </a:r>
          </a:p>
          <a:p>
            <a:pPr algn="ctr"/>
            <a:r>
              <a:rPr lang="en-US" sz="1800" b="1" dirty="0">
                <a:solidFill>
                  <a:srgbClr val="3C78D8"/>
                </a:solidFill>
                <a:latin typeface="Garamond" panose="02020404030301010803" pitchFamily="18" charset="0"/>
              </a:rPr>
              <a:t>genuinely free man, the man of moral judgment, of intellectual</a:t>
            </a:r>
          </a:p>
          <a:p>
            <a:pPr algn="ctr"/>
            <a:r>
              <a:rPr lang="en-US" sz="1800" b="1" dirty="0">
                <a:solidFill>
                  <a:srgbClr val="3C78D8"/>
                </a:solidFill>
                <a:latin typeface="Garamond" panose="02020404030301010803" pitchFamily="18" charset="0"/>
              </a:rPr>
              <a:t>integrity; it should give us the power to see the other side; it should impart nobility of purpose and kindliness of spirit.” </a:t>
            </a:r>
            <a:r>
              <a:rPr lang="en-US" sz="1800" b="1" baseline="30000" dirty="0">
                <a:solidFill>
                  <a:srgbClr val="3C78D8"/>
                </a:solidFill>
                <a:latin typeface="Garamond" panose="02020404030301010803" pitchFamily="18" charset="0"/>
              </a:rPr>
              <a:t>2</a:t>
            </a:r>
          </a:p>
        </p:txBody>
      </p:sp>
      <p:sp>
        <p:nvSpPr>
          <p:cNvPr id="7" name="TextBox 6">
            <a:extLst>
              <a:ext uri="{FF2B5EF4-FFF2-40B4-BE49-F238E27FC236}">
                <a16:creationId xmlns:a16="http://schemas.microsoft.com/office/drawing/2014/main" id="{A9901B9F-6271-4515-83BA-C7957546625B}"/>
              </a:ext>
            </a:extLst>
          </p:cNvPr>
          <p:cNvSpPr txBox="1"/>
          <p:nvPr/>
        </p:nvSpPr>
        <p:spPr>
          <a:xfrm>
            <a:off x="614363" y="6341013"/>
            <a:ext cx="8153399" cy="430887"/>
          </a:xfrm>
          <a:prstGeom prst="rect">
            <a:avLst/>
          </a:prstGeom>
          <a:noFill/>
        </p:spPr>
        <p:txBody>
          <a:bodyPr wrap="square">
            <a:spAutoFit/>
          </a:bodyPr>
          <a:lstStyle/>
          <a:p>
            <a:pPr algn="ctr"/>
            <a:r>
              <a:rPr lang="en-US" sz="1050" baseline="30000" dirty="0"/>
              <a:t>1</a:t>
            </a:r>
            <a:r>
              <a:rPr lang="en-US" sz="1050" dirty="0"/>
              <a:t>https://www.goacta.org/publications/downloads/WhatWillTheyLearnFinal.pdf</a:t>
            </a:r>
          </a:p>
          <a:p>
            <a:pPr algn="ctr"/>
            <a:r>
              <a:rPr lang="en-US" sz="1050" baseline="30000" dirty="0"/>
              <a:t>2</a:t>
            </a:r>
            <a:r>
              <a:rPr lang="en-US" sz="1050" dirty="0"/>
              <a:t> http://www.edexcellence.net/detail/news.cfm?news_id=372</a:t>
            </a:r>
          </a:p>
        </p:txBody>
      </p:sp>
    </p:spTree>
    <p:extLst>
      <p:ext uri="{BB962C8B-B14F-4D97-AF65-F5344CB8AC3E}">
        <p14:creationId xmlns:p14="http://schemas.microsoft.com/office/powerpoint/2010/main" val="31402073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7"/>
        <p:cNvGrpSpPr/>
        <p:nvPr/>
      </p:nvGrpSpPr>
      <p:grpSpPr>
        <a:xfrm>
          <a:off x="0" y="0"/>
          <a:ext cx="0" cy="0"/>
          <a:chOff x="0" y="0"/>
          <a:chExt cx="0" cy="0"/>
        </a:xfrm>
      </p:grpSpPr>
      <p:sp>
        <p:nvSpPr>
          <p:cNvPr id="278" name="Google Shape;278;p34"/>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Conclusion</a:t>
            </a:r>
            <a:endParaRPr sz="4800">
              <a:solidFill>
                <a:srgbClr val="FFFFFF"/>
              </a:solidFill>
              <a:latin typeface="Playfair Display"/>
              <a:ea typeface="Playfair Display"/>
              <a:cs typeface="Playfair Display"/>
              <a:sym typeface="Playfair Display"/>
            </a:endParaRPr>
          </a:p>
        </p:txBody>
      </p:sp>
      <p:sp>
        <p:nvSpPr>
          <p:cNvPr id="279" name="Google Shape;279;p34"/>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What Can Be Done?</a:t>
            </a:r>
            <a:endParaRPr sz="3000" b="1" dirty="0">
              <a:solidFill>
                <a:srgbClr val="3C78D8"/>
              </a:solidFill>
              <a:latin typeface="Garamond"/>
              <a:ea typeface="Garamond"/>
              <a:cs typeface="Garamond"/>
              <a:sym typeface="Garamond"/>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Parents, let’s talk!</a:t>
            </a:r>
            <a:endParaRPr sz="2400" dirty="0">
              <a:solidFill>
                <a:srgbClr val="333333"/>
              </a:solidFill>
              <a:latin typeface="Garamond"/>
              <a:ea typeface="Garamond"/>
              <a:cs typeface="Garamond"/>
              <a:sym typeface="Garamond"/>
            </a:endParaRPr>
          </a:p>
          <a:p>
            <a:pPr marL="457200" lvl="0" indent="0" algn="l" rtl="0">
              <a:spcBef>
                <a:spcPts val="1050"/>
              </a:spcBef>
              <a:spcAft>
                <a:spcPts val="0"/>
              </a:spcAft>
              <a:buNone/>
            </a:pPr>
            <a:endParaRPr sz="2400" dirty="0">
              <a:solidFill>
                <a:srgbClr val="333333"/>
              </a:solidFill>
              <a:latin typeface="Garamond"/>
              <a:ea typeface="Garamond"/>
              <a:cs typeface="Garamond"/>
              <a:sym typeface="Garamon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4"/>
        <p:cNvGrpSpPr/>
        <p:nvPr/>
      </p:nvGrpSpPr>
      <p:grpSpPr>
        <a:xfrm>
          <a:off x="0" y="0"/>
          <a:ext cx="0" cy="0"/>
          <a:chOff x="0" y="0"/>
          <a:chExt cx="0" cy="0"/>
        </a:xfrm>
      </p:grpSpPr>
      <p:sp>
        <p:nvSpPr>
          <p:cNvPr id="55" name="Google Shape;55;p7"/>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Rules for Debate*</a:t>
            </a:r>
            <a:endParaRPr sz="4800">
              <a:solidFill>
                <a:srgbClr val="FFFFFF"/>
              </a:solidFill>
              <a:latin typeface="Playfair Display"/>
              <a:ea typeface="Playfair Display"/>
              <a:cs typeface="Playfair Display"/>
              <a:sym typeface="Playfair Display"/>
            </a:endParaRPr>
          </a:p>
        </p:txBody>
      </p:sp>
      <p:sp>
        <p:nvSpPr>
          <p:cNvPr id="56" name="Google Shape;56;p7"/>
          <p:cNvSpPr txBox="1"/>
          <p:nvPr/>
        </p:nvSpPr>
        <p:spPr>
          <a:xfrm>
            <a:off x="0" y="880200"/>
            <a:ext cx="9144000" cy="5502600"/>
          </a:xfrm>
          <a:prstGeom prst="rect">
            <a:avLst/>
          </a:prstGeom>
          <a:noFill/>
          <a:ln>
            <a:noFill/>
          </a:ln>
        </p:spPr>
        <p:txBody>
          <a:bodyPr spcFirstLastPara="1" wrap="square" lIns="91425" tIns="91425" rIns="91425" bIns="91425" anchor="t" anchorCtr="0">
            <a:noAutofit/>
          </a:bodyPr>
          <a:lstStyle/>
          <a:p>
            <a:pPr marL="341312" lvl="0" indent="-220662" algn="l" rtl="0">
              <a:spcBef>
                <a:spcPts val="950"/>
              </a:spcBef>
              <a:spcAft>
                <a:spcPts val="0"/>
              </a:spcAft>
              <a:buNone/>
            </a:pPr>
            <a:r>
              <a:rPr lang="en-US" sz="3600" b="1">
                <a:solidFill>
                  <a:srgbClr val="333333"/>
                </a:solidFill>
                <a:latin typeface="Garamond"/>
                <a:ea typeface="Garamond"/>
                <a:cs typeface="Garamond"/>
                <a:sym typeface="Garamond"/>
              </a:rPr>
              <a:t>Gerstner’s Law</a:t>
            </a:r>
            <a:endParaRPr sz="36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Do not debate a point of contention until you can state your opponent’s position to his or her satisfaction. </a:t>
            </a:r>
            <a:endParaRPr sz="3000">
              <a:solidFill>
                <a:schemeClr val="dk1"/>
              </a:solidFill>
              <a:latin typeface="Garamond"/>
              <a:ea typeface="Garamond"/>
              <a:cs typeface="Garamond"/>
              <a:sym typeface="Garamond"/>
            </a:endParaRPr>
          </a:p>
          <a:p>
            <a:pPr marL="457200" lvl="0" indent="0" algn="l" rtl="0">
              <a:spcBef>
                <a:spcPts val="1050"/>
              </a:spcBef>
              <a:spcAft>
                <a:spcPts val="0"/>
              </a:spcAft>
              <a:buNone/>
            </a:pPr>
            <a:endParaRPr sz="3000">
              <a:solidFill>
                <a:schemeClr val="dk1"/>
              </a:solidFill>
              <a:latin typeface="Garamond"/>
              <a:ea typeface="Garamond"/>
              <a:cs typeface="Garamond"/>
              <a:sym typeface="Garamond"/>
            </a:endParaRPr>
          </a:p>
          <a:p>
            <a:pPr marL="341312" lvl="0" indent="-220662" algn="l" rtl="0">
              <a:spcBef>
                <a:spcPts val="950"/>
              </a:spcBef>
              <a:spcAft>
                <a:spcPts val="0"/>
              </a:spcAft>
              <a:buNone/>
            </a:pPr>
            <a:r>
              <a:rPr lang="en-US" sz="3600" b="1">
                <a:solidFill>
                  <a:srgbClr val="333333"/>
                </a:solidFill>
                <a:latin typeface="Garamond"/>
                <a:ea typeface="Garamond"/>
                <a:cs typeface="Garamond"/>
                <a:sym typeface="Garamond"/>
              </a:rPr>
              <a:t>Seek Common Ground</a:t>
            </a:r>
            <a:endParaRPr sz="36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Establish common ground as a starting point for the discussion. </a:t>
            </a:r>
            <a:endParaRPr sz="3000">
              <a:solidFill>
                <a:schemeClr val="dk1"/>
              </a:solidFill>
              <a:latin typeface="Garamond"/>
              <a:ea typeface="Garamond"/>
              <a:cs typeface="Garamond"/>
              <a:sym typeface="Garamond"/>
            </a:endParaRPr>
          </a:p>
        </p:txBody>
      </p:sp>
      <p:sp>
        <p:nvSpPr>
          <p:cNvPr id="57" name="Google Shape;57;p7"/>
          <p:cNvSpPr txBox="1"/>
          <p:nvPr/>
        </p:nvSpPr>
        <p:spPr>
          <a:xfrm>
            <a:off x="228600" y="6461125"/>
            <a:ext cx="8763000" cy="2445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Arial"/>
              <a:buNone/>
            </a:pPr>
            <a:r>
              <a:rPr lang="en-US" sz="1800" baseline="30000">
                <a:solidFill>
                  <a:schemeClr val="dk1"/>
                </a:solidFill>
              </a:rPr>
              <a:t>*</a:t>
            </a:r>
            <a:r>
              <a:rPr lang="en-US">
                <a:solidFill>
                  <a:schemeClr val="dk1"/>
                </a:solidFill>
              </a:rPr>
              <a:t>http://www.newhopefairfax.org/files/Coffin%20Argumentation-20%20principles.pdf</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2"/>
        <p:cNvGrpSpPr/>
        <p:nvPr/>
      </p:nvGrpSpPr>
      <p:grpSpPr>
        <a:xfrm>
          <a:off x="0" y="0"/>
          <a:ext cx="0" cy="0"/>
          <a:chOff x="0" y="0"/>
          <a:chExt cx="0" cy="0"/>
        </a:xfrm>
      </p:grpSpPr>
      <p:sp>
        <p:nvSpPr>
          <p:cNvPr id="63" name="Google Shape;63;p8"/>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Common Ground</a:t>
            </a:r>
            <a:endParaRPr sz="4800">
              <a:solidFill>
                <a:srgbClr val="FFFFFF"/>
              </a:solidFill>
              <a:latin typeface="Playfair Display"/>
              <a:ea typeface="Playfair Display"/>
              <a:cs typeface="Playfair Display"/>
              <a:sym typeface="Playfair Display"/>
            </a:endParaRPr>
          </a:p>
        </p:txBody>
      </p:sp>
      <p:sp>
        <p:nvSpPr>
          <p:cNvPr id="64" name="Google Shape;64;p8"/>
          <p:cNvSpPr txBox="1"/>
          <p:nvPr/>
        </p:nvSpPr>
        <p:spPr>
          <a:xfrm>
            <a:off x="94050" y="880200"/>
            <a:ext cx="8965200" cy="5784300"/>
          </a:xfrm>
          <a:prstGeom prst="rect">
            <a:avLst/>
          </a:prstGeom>
          <a:noFill/>
          <a:ln>
            <a:noFill/>
          </a:ln>
        </p:spPr>
        <p:txBody>
          <a:bodyPr spcFirstLastPara="1" wrap="square" lIns="91425" tIns="91425" rIns="91425" bIns="91425" anchor="t" anchorCtr="0">
            <a:noAutofit/>
          </a:bodyPr>
          <a:lstStyle/>
          <a:p>
            <a:pPr marL="0" lvl="0" indent="0" algn="l" rtl="0">
              <a:spcBef>
                <a:spcPts val="950"/>
              </a:spcBef>
              <a:spcAft>
                <a:spcPts val="0"/>
              </a:spcAft>
              <a:buNone/>
            </a:pPr>
            <a:r>
              <a:rPr lang="en-US" sz="3600" b="1">
                <a:solidFill>
                  <a:srgbClr val="333333"/>
                </a:solidFill>
                <a:latin typeface="Garamond"/>
                <a:ea typeface="Garamond"/>
                <a:cs typeface="Garamond"/>
                <a:sym typeface="Garamond"/>
              </a:rPr>
              <a:t>No one is against public or private education</a:t>
            </a:r>
            <a:endParaRPr sz="36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We all want all schools to succeed and for students to reach their potential no matter where they attend.</a:t>
            </a:r>
            <a:endParaRPr sz="3000">
              <a:solidFill>
                <a:schemeClr val="dk1"/>
              </a:solidFill>
              <a:latin typeface="Garamond"/>
              <a:ea typeface="Garamond"/>
              <a:cs typeface="Garamond"/>
              <a:sym typeface="Garamond"/>
            </a:endParaRPr>
          </a:p>
          <a:p>
            <a:pPr marL="457200" lvl="0" indent="0" algn="l" rtl="0">
              <a:spcBef>
                <a:spcPts val="1050"/>
              </a:spcBef>
              <a:spcAft>
                <a:spcPts val="0"/>
              </a:spcAft>
              <a:buNone/>
            </a:pPr>
            <a:endParaRPr sz="3000">
              <a:solidFill>
                <a:schemeClr val="dk1"/>
              </a:solidFill>
              <a:latin typeface="Garamond"/>
              <a:ea typeface="Garamond"/>
              <a:cs typeface="Garamond"/>
              <a:sym typeface="Garamond"/>
            </a:endParaRPr>
          </a:p>
          <a:p>
            <a:pPr marL="0" lvl="0" indent="0" algn="l" rtl="0">
              <a:spcBef>
                <a:spcPts val="1050"/>
              </a:spcBef>
              <a:spcAft>
                <a:spcPts val="0"/>
              </a:spcAft>
              <a:buNone/>
            </a:pPr>
            <a:r>
              <a:rPr lang="en-US" sz="3600" b="1">
                <a:solidFill>
                  <a:srgbClr val="333333"/>
                </a:solidFill>
                <a:latin typeface="Garamond"/>
                <a:ea typeface="Garamond"/>
                <a:cs typeface="Garamond"/>
                <a:sym typeface="Garamond"/>
              </a:rPr>
              <a:t>No one is against teachers</a:t>
            </a:r>
            <a:endParaRPr sz="40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chemeClr val="dk1"/>
                </a:solidFill>
                <a:latin typeface="Garamond"/>
                <a:ea typeface="Garamond"/>
                <a:cs typeface="Garamond"/>
                <a:sym typeface="Garamond"/>
              </a:rPr>
              <a:t>We all want teachers to succeed and do their best possible work.</a:t>
            </a:r>
            <a:endParaRPr sz="3000">
              <a:solidFill>
                <a:schemeClr val="dk1"/>
              </a:solidFill>
              <a:latin typeface="Garamond"/>
              <a:ea typeface="Garamond"/>
              <a:cs typeface="Garamond"/>
              <a:sym typeface="Garamond"/>
            </a:endParaRPr>
          </a:p>
          <a:p>
            <a:pPr marL="0" lvl="0" indent="0" algn="l" rtl="0">
              <a:spcBef>
                <a:spcPts val="1050"/>
              </a:spcBef>
              <a:spcAft>
                <a:spcPts val="0"/>
              </a:spcAft>
              <a:buNone/>
            </a:pPr>
            <a:endParaRPr sz="3600">
              <a:solidFill>
                <a:srgbClr val="333333"/>
              </a:solidFill>
              <a:latin typeface="Garamond"/>
              <a:ea typeface="Garamond"/>
              <a:cs typeface="Garamond"/>
              <a:sym typeface="Garamon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9"/>
        <p:cNvGrpSpPr/>
        <p:nvPr/>
      </p:nvGrpSpPr>
      <p:grpSpPr>
        <a:xfrm>
          <a:off x="0" y="0"/>
          <a:ext cx="0" cy="0"/>
          <a:chOff x="0" y="0"/>
          <a:chExt cx="0" cy="0"/>
        </a:xfrm>
      </p:grpSpPr>
      <p:sp>
        <p:nvSpPr>
          <p:cNvPr id="70" name="Google Shape;70;p9"/>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Common Ground</a:t>
            </a:r>
            <a:endParaRPr sz="4800">
              <a:solidFill>
                <a:srgbClr val="FFFFFF"/>
              </a:solidFill>
              <a:latin typeface="Playfair Display"/>
              <a:ea typeface="Playfair Display"/>
              <a:cs typeface="Playfair Display"/>
              <a:sym typeface="Playfair Display"/>
            </a:endParaRPr>
          </a:p>
        </p:txBody>
      </p:sp>
      <p:sp>
        <p:nvSpPr>
          <p:cNvPr id="71" name="Google Shape;71;p9"/>
          <p:cNvSpPr txBox="1"/>
          <p:nvPr/>
        </p:nvSpPr>
        <p:spPr>
          <a:xfrm>
            <a:off x="0" y="880200"/>
            <a:ext cx="9144000" cy="55026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600" b="1">
                <a:solidFill>
                  <a:srgbClr val="333333"/>
                </a:solidFill>
                <a:latin typeface="Garamond"/>
                <a:ea typeface="Garamond"/>
                <a:cs typeface="Garamond"/>
                <a:sym typeface="Garamond"/>
              </a:rPr>
              <a:t>All topics are fair game but never personal</a:t>
            </a:r>
            <a:endParaRPr sz="3600" b="1">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rgbClr val="333333"/>
                </a:solidFill>
                <a:latin typeface="Garamond"/>
                <a:ea typeface="Garamond"/>
                <a:cs typeface="Garamond"/>
                <a:sym typeface="Garamond"/>
              </a:rPr>
              <a:t>It may feel awkward, but we have to give ourselves permission to talk about teacher quality and school quality.  Most people involved are trying their hardest, but it’s still acceptable to debate their results.  </a:t>
            </a:r>
            <a:endParaRPr sz="3000">
              <a:solidFill>
                <a:srgbClr val="333333"/>
              </a:solidFill>
              <a:latin typeface="Garamond"/>
              <a:ea typeface="Garamond"/>
              <a:cs typeface="Garamond"/>
              <a:sym typeface="Garamond"/>
            </a:endParaRPr>
          </a:p>
          <a:p>
            <a:pPr marL="0" lvl="0" indent="0" algn="l" rtl="0">
              <a:spcBef>
                <a:spcPts val="1050"/>
              </a:spcBef>
              <a:spcAft>
                <a:spcPts val="0"/>
              </a:spcAft>
              <a:buNone/>
            </a:pPr>
            <a:r>
              <a:rPr lang="en-US" sz="3600" b="1">
                <a:solidFill>
                  <a:srgbClr val="333333"/>
                </a:solidFill>
                <a:latin typeface="Garamond"/>
                <a:ea typeface="Garamond"/>
                <a:cs typeface="Garamond"/>
                <a:sym typeface="Garamond"/>
              </a:rPr>
              <a:t>The debate is not about values.</a:t>
            </a:r>
            <a:endParaRPr sz="3000">
              <a:solidFill>
                <a:srgbClr val="333333"/>
              </a:solidFill>
              <a:latin typeface="Garamond"/>
              <a:ea typeface="Garamond"/>
              <a:cs typeface="Garamond"/>
              <a:sym typeface="Garamond"/>
            </a:endParaRPr>
          </a:p>
          <a:p>
            <a:pPr marL="457200" lvl="0" indent="0" algn="l" rtl="0">
              <a:spcBef>
                <a:spcPts val="1050"/>
              </a:spcBef>
              <a:spcAft>
                <a:spcPts val="0"/>
              </a:spcAft>
              <a:buNone/>
            </a:pPr>
            <a:r>
              <a:rPr lang="en-US" sz="3000">
                <a:solidFill>
                  <a:srgbClr val="333333"/>
                </a:solidFill>
                <a:latin typeface="Garamond"/>
                <a:ea typeface="Garamond"/>
                <a:cs typeface="Garamond"/>
                <a:sym typeface="Garamond"/>
              </a:rPr>
              <a:t>Supporting or opposing more funding for education or advocating a change in policy doesn’t mean you don’t value education.  We’re debating how to make it better.</a:t>
            </a:r>
            <a:endParaRPr sz="3000">
              <a:solidFill>
                <a:srgbClr val="333333"/>
              </a:solidFill>
              <a:latin typeface="Garamond"/>
              <a:ea typeface="Garamond"/>
              <a:cs typeface="Garamond"/>
              <a:sym typeface="Garamon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
        <p:cNvGrpSpPr/>
        <p:nvPr/>
      </p:nvGrpSpPr>
      <p:grpSpPr>
        <a:xfrm>
          <a:off x="0" y="0"/>
          <a:ext cx="0" cy="0"/>
          <a:chOff x="0" y="0"/>
          <a:chExt cx="0" cy="0"/>
        </a:xfrm>
      </p:grpSpPr>
      <p:sp>
        <p:nvSpPr>
          <p:cNvPr id="77" name="Google Shape;77;p10"/>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What’s Wrong?</a:t>
            </a:r>
            <a:endParaRPr sz="4800">
              <a:solidFill>
                <a:srgbClr val="FFFFFF"/>
              </a:solidFill>
              <a:latin typeface="Playfair Display"/>
              <a:ea typeface="Playfair Display"/>
              <a:cs typeface="Playfair Display"/>
              <a:sym typeface="Playfair Display"/>
            </a:endParaRPr>
          </a:p>
        </p:txBody>
      </p:sp>
      <p:sp>
        <p:nvSpPr>
          <p:cNvPr id="78" name="Google Shape;78;p10"/>
          <p:cNvSpPr txBox="1"/>
          <p:nvPr/>
        </p:nvSpPr>
        <p:spPr>
          <a:xfrm>
            <a:off x="0" y="880200"/>
            <a:ext cx="91440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#1</a:t>
            </a:r>
            <a:endParaRPr sz="3000" dirty="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Education schools</a:t>
            </a:r>
            <a:r>
              <a:rPr lang="en-US" sz="2400" dirty="0">
                <a:solidFill>
                  <a:srgbClr val="333333"/>
                </a:solidFill>
                <a:latin typeface="Garamond"/>
                <a:ea typeface="Garamond"/>
                <a:cs typeface="Garamond"/>
                <a:sym typeface="Garamond"/>
              </a:rPr>
              <a:t> often promote well-intended but misleading myths about teaching and learning.</a:t>
            </a:r>
            <a:endParaRPr sz="2400" dirty="0">
              <a:solidFill>
                <a:schemeClr val="dk1"/>
              </a:solidFill>
            </a:endParaRPr>
          </a:p>
          <a:p>
            <a:pPr marL="746125" lvl="1" indent="-231775" algn="l" rtl="0">
              <a:spcBef>
                <a:spcPts val="450"/>
              </a:spcBef>
              <a:spcAft>
                <a:spcPts val="0"/>
              </a:spcAft>
              <a:buClr>
                <a:srgbClr val="4D4D4D"/>
              </a:buClr>
              <a:buSzPts val="900"/>
              <a:buFont typeface="Times New Roman"/>
              <a:buNone/>
            </a:pPr>
            <a:endParaRPr sz="900" dirty="0">
              <a:solidFill>
                <a:schemeClr val="dk1"/>
              </a:solidFill>
              <a:latin typeface="Verdana"/>
              <a:ea typeface="Verdana"/>
              <a:cs typeface="Verdana"/>
              <a:sym typeface="Verdana"/>
            </a:endParaRPr>
          </a:p>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#2</a:t>
            </a:r>
            <a:endParaRPr sz="3000" dirty="0">
              <a:solidFill>
                <a:schemeClr val="dk1"/>
              </a:solidFill>
              <a:latin typeface="Verdana"/>
              <a:ea typeface="Verdana"/>
              <a:cs typeface="Verdana"/>
              <a:sym typeface="Verdana"/>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Teacher certification</a:t>
            </a:r>
            <a:r>
              <a:rPr lang="en-US" sz="2400" dirty="0">
                <a:solidFill>
                  <a:srgbClr val="333333"/>
                </a:solidFill>
                <a:latin typeface="Garamond"/>
                <a:ea typeface="Garamond"/>
                <a:cs typeface="Garamond"/>
                <a:sym typeface="Garamond"/>
              </a:rPr>
              <a:t>, which is based on education schools’ well-intended but misleading ideas, contributes little to teachers’ effectiveness, and perpetuates the teacher shortage in some subjects.</a:t>
            </a:r>
            <a:endParaRPr dirty="0">
              <a:solidFill>
                <a:schemeClr val="dk1"/>
              </a:solidFill>
            </a:endParaRPr>
          </a:p>
          <a:p>
            <a:pPr marL="746125" lvl="1" indent="-231775" algn="l" rtl="0">
              <a:spcBef>
                <a:spcPts val="450"/>
              </a:spcBef>
              <a:spcAft>
                <a:spcPts val="0"/>
              </a:spcAft>
              <a:buClr>
                <a:srgbClr val="4D4D4D"/>
              </a:buClr>
              <a:buSzPts val="900"/>
              <a:buFont typeface="Times New Roman"/>
              <a:buNone/>
            </a:pPr>
            <a:endParaRPr sz="900" dirty="0">
              <a:solidFill>
                <a:schemeClr val="dk1"/>
              </a:solidFill>
              <a:latin typeface="Verdana"/>
              <a:ea typeface="Verdana"/>
              <a:cs typeface="Verdana"/>
              <a:sym typeface="Verdana"/>
            </a:endParaRPr>
          </a:p>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#3</a:t>
            </a:r>
            <a:endParaRPr sz="3000" dirty="0">
              <a:solidFill>
                <a:schemeClr val="dk1"/>
              </a:solidFill>
              <a:latin typeface="Verdana"/>
              <a:ea typeface="Verdana"/>
              <a:cs typeface="Verdana"/>
              <a:sym typeface="Verdana"/>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Administrators</a:t>
            </a:r>
            <a:r>
              <a:rPr lang="en-US" sz="2400" dirty="0">
                <a:solidFill>
                  <a:srgbClr val="333333"/>
                </a:solidFill>
                <a:latin typeface="Garamond"/>
                <a:ea typeface="Garamond"/>
                <a:cs typeface="Garamond"/>
                <a:sym typeface="Garamond"/>
              </a:rPr>
              <a:t> are influenced by the prevailing ideas in education schools.  As a result, they often promote ineffective academic programs and management changes.</a:t>
            </a:r>
            <a:endParaRPr sz="4000" b="1" dirty="0">
              <a:solidFill>
                <a:srgbClr val="333333"/>
              </a:solidFill>
              <a:latin typeface="Garamond"/>
              <a:ea typeface="Garamond"/>
              <a:cs typeface="Garamond"/>
              <a:sym typeface="Garamon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3"/>
        <p:cNvGrpSpPr/>
        <p:nvPr/>
      </p:nvGrpSpPr>
      <p:grpSpPr>
        <a:xfrm>
          <a:off x="0" y="0"/>
          <a:ext cx="0" cy="0"/>
          <a:chOff x="0" y="0"/>
          <a:chExt cx="0" cy="0"/>
        </a:xfrm>
      </p:grpSpPr>
      <p:sp>
        <p:nvSpPr>
          <p:cNvPr id="84" name="Google Shape;84;p11"/>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What’s Wrong?</a:t>
            </a:r>
            <a:endParaRPr sz="4800">
              <a:solidFill>
                <a:srgbClr val="FFFFFF"/>
              </a:solidFill>
              <a:latin typeface="Playfair Display"/>
              <a:ea typeface="Playfair Display"/>
              <a:cs typeface="Playfair Display"/>
              <a:sym typeface="Playfair Display"/>
            </a:endParaRPr>
          </a:p>
        </p:txBody>
      </p:sp>
      <p:sp>
        <p:nvSpPr>
          <p:cNvPr id="85" name="Google Shape;85;p11"/>
          <p:cNvSpPr txBox="1"/>
          <p:nvPr/>
        </p:nvSpPr>
        <p:spPr>
          <a:xfrm>
            <a:off x="0" y="880200"/>
            <a:ext cx="91440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#4</a:t>
            </a:r>
            <a:endParaRPr sz="3000" dirty="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dirty="0">
                <a:solidFill>
                  <a:srgbClr val="333333"/>
                </a:solidFill>
                <a:latin typeface="Garamond"/>
                <a:ea typeface="Garamond"/>
                <a:cs typeface="Garamond"/>
                <a:sym typeface="Garamond"/>
              </a:rPr>
              <a:t>Parents and other </a:t>
            </a:r>
            <a:r>
              <a:rPr lang="en-US" sz="2400" b="1" dirty="0">
                <a:solidFill>
                  <a:srgbClr val="333333"/>
                </a:solidFill>
                <a:latin typeface="Garamond"/>
                <a:ea typeface="Garamond"/>
                <a:cs typeface="Garamond"/>
                <a:sym typeface="Garamond"/>
              </a:rPr>
              <a:t>“outsiders”</a:t>
            </a:r>
            <a:r>
              <a:rPr lang="en-US" sz="2400" dirty="0">
                <a:solidFill>
                  <a:srgbClr val="333333"/>
                </a:solidFill>
                <a:latin typeface="Garamond"/>
                <a:ea typeface="Garamond"/>
                <a:cs typeface="Garamond"/>
                <a:sym typeface="Garamond"/>
              </a:rPr>
              <a:t> often have different views of what constitutes a sound education, but have little influence on the content and implementation in the public schools.</a:t>
            </a:r>
            <a:endParaRPr sz="2400" dirty="0">
              <a:solidFill>
                <a:schemeClr val="dk1"/>
              </a:solidFill>
            </a:endParaRPr>
          </a:p>
          <a:p>
            <a:pPr marL="746125" lvl="1" indent="-231775" algn="l" rtl="0">
              <a:spcBef>
                <a:spcPts val="450"/>
              </a:spcBef>
              <a:spcAft>
                <a:spcPts val="0"/>
              </a:spcAft>
              <a:buNone/>
            </a:pPr>
            <a:endParaRPr sz="900" dirty="0">
              <a:solidFill>
                <a:schemeClr val="dk1"/>
              </a:solidFill>
              <a:latin typeface="Verdana"/>
              <a:ea typeface="Verdana"/>
              <a:cs typeface="Verdana"/>
              <a:sym typeface="Verdana"/>
            </a:endParaRPr>
          </a:p>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#5</a:t>
            </a:r>
            <a:endParaRPr sz="3000" dirty="0">
              <a:solidFill>
                <a:schemeClr val="dk1"/>
              </a:solidFill>
              <a:latin typeface="Verdana"/>
              <a:ea typeface="Verdana"/>
              <a:cs typeface="Verdana"/>
              <a:sym typeface="Verdana"/>
            </a:endParaRPr>
          </a:p>
          <a:p>
            <a:pPr marL="457200" lvl="0" indent="0" algn="l" rtl="0">
              <a:spcBef>
                <a:spcPts val="1050"/>
              </a:spcBef>
              <a:spcAft>
                <a:spcPts val="0"/>
              </a:spcAft>
              <a:buNone/>
            </a:pPr>
            <a:r>
              <a:rPr lang="en-US" sz="2400" b="1" dirty="0">
                <a:solidFill>
                  <a:srgbClr val="333333"/>
                </a:solidFill>
                <a:latin typeface="Garamond"/>
                <a:ea typeface="Garamond"/>
                <a:cs typeface="Garamond"/>
                <a:sym typeface="Garamond"/>
              </a:rPr>
              <a:t>School choice</a:t>
            </a:r>
            <a:r>
              <a:rPr lang="en-US" sz="2400" dirty="0">
                <a:solidFill>
                  <a:srgbClr val="333333"/>
                </a:solidFill>
                <a:latin typeface="Garamond"/>
                <a:ea typeface="Garamond"/>
                <a:cs typeface="Garamond"/>
                <a:sym typeface="Garamond"/>
              </a:rPr>
              <a:t> empowers parents to select schools that reflect what they want for their children, and provides teachers with more options for their work environment.</a:t>
            </a:r>
            <a:endParaRPr dirty="0">
              <a:solidFill>
                <a:schemeClr val="dk1"/>
              </a:solidFill>
            </a:endParaRPr>
          </a:p>
          <a:p>
            <a:pPr marL="746125" lvl="1" indent="-231775" algn="l" rtl="0">
              <a:spcBef>
                <a:spcPts val="450"/>
              </a:spcBef>
              <a:spcAft>
                <a:spcPts val="0"/>
              </a:spcAft>
              <a:buNone/>
            </a:pPr>
            <a:endParaRPr sz="900" dirty="0">
              <a:solidFill>
                <a:schemeClr val="dk1"/>
              </a:solidFill>
              <a:latin typeface="Verdana"/>
              <a:ea typeface="Verdana"/>
              <a:cs typeface="Verdana"/>
              <a:sym typeface="Verdana"/>
            </a:endParaRPr>
          </a:p>
          <a:p>
            <a:pPr marL="0" lvl="0" indent="0" algn="l" rtl="0">
              <a:spcBef>
                <a:spcPts val="1050"/>
              </a:spcBef>
              <a:spcAft>
                <a:spcPts val="0"/>
              </a:spcAft>
              <a:buNone/>
            </a:pPr>
            <a:r>
              <a:rPr lang="en-US" sz="3000" b="1" dirty="0">
                <a:solidFill>
                  <a:srgbClr val="3C78D8"/>
                </a:solidFill>
                <a:latin typeface="Garamond"/>
                <a:ea typeface="Garamond"/>
                <a:cs typeface="Garamond"/>
                <a:sym typeface="Garamond"/>
              </a:rPr>
              <a:t>Big Idea #6</a:t>
            </a:r>
            <a:endParaRPr sz="3000" dirty="0">
              <a:solidFill>
                <a:schemeClr val="dk1"/>
              </a:solidFill>
              <a:latin typeface="Verdana"/>
              <a:ea typeface="Verdana"/>
              <a:cs typeface="Verdana"/>
              <a:sym typeface="Verdana"/>
            </a:endParaRPr>
          </a:p>
          <a:p>
            <a:pPr marL="457200" lvl="0" indent="0" algn="l" rtl="0">
              <a:spcBef>
                <a:spcPts val="1050"/>
              </a:spcBef>
              <a:spcAft>
                <a:spcPts val="0"/>
              </a:spcAft>
              <a:buNone/>
            </a:pPr>
            <a:r>
              <a:rPr lang="en-US" sz="2400" dirty="0">
                <a:solidFill>
                  <a:srgbClr val="333333"/>
                </a:solidFill>
                <a:latin typeface="Garamond"/>
                <a:ea typeface="Garamond"/>
                <a:cs typeface="Garamond"/>
                <a:sym typeface="Garamond"/>
              </a:rPr>
              <a:t>School choice is necessary but not sufficient to improve public education.  Education must also transform itself from a belief-based profession into an </a:t>
            </a:r>
            <a:r>
              <a:rPr lang="en-US" sz="2400" b="1" dirty="0">
                <a:solidFill>
                  <a:srgbClr val="333333"/>
                </a:solidFill>
                <a:latin typeface="Garamond"/>
                <a:ea typeface="Garamond"/>
                <a:cs typeface="Garamond"/>
                <a:sym typeface="Garamond"/>
              </a:rPr>
              <a:t>evidence-based profession</a:t>
            </a:r>
            <a:r>
              <a:rPr lang="en-US" sz="2400" dirty="0">
                <a:solidFill>
                  <a:srgbClr val="333333"/>
                </a:solidFill>
                <a:latin typeface="Garamond"/>
                <a:ea typeface="Garamond"/>
                <a:cs typeface="Garamond"/>
                <a:sym typeface="Garamond"/>
              </a:rPr>
              <a:t>.</a:t>
            </a:r>
            <a:endParaRPr sz="4000" b="1" dirty="0">
              <a:solidFill>
                <a:srgbClr val="333333"/>
              </a:solidFill>
              <a:latin typeface="Garamond"/>
              <a:ea typeface="Garamond"/>
              <a:cs typeface="Garamond"/>
              <a:sym typeface="Garamon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0"/>
        <p:cNvGrpSpPr/>
        <p:nvPr/>
      </p:nvGrpSpPr>
      <p:grpSpPr>
        <a:xfrm>
          <a:off x="0" y="0"/>
          <a:ext cx="0" cy="0"/>
          <a:chOff x="0" y="0"/>
          <a:chExt cx="0" cy="0"/>
        </a:xfrm>
      </p:grpSpPr>
      <p:sp>
        <p:nvSpPr>
          <p:cNvPr id="91" name="Google Shape;91;p12"/>
          <p:cNvSpPr txBox="1"/>
          <p:nvPr/>
        </p:nvSpPr>
        <p:spPr>
          <a:xfrm>
            <a:off x="50" y="0"/>
            <a:ext cx="9144000" cy="880200"/>
          </a:xfrm>
          <a:prstGeom prst="rect">
            <a:avLst/>
          </a:prstGeom>
          <a:solidFill>
            <a:srgbClr val="3C78D8"/>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4800">
                <a:solidFill>
                  <a:srgbClr val="FFFFFF"/>
                </a:solidFill>
                <a:latin typeface="Playfair Display"/>
                <a:ea typeface="Playfair Display"/>
                <a:cs typeface="Playfair Display"/>
                <a:sym typeface="Playfair Display"/>
              </a:rPr>
              <a:t>Teaching and Learning Myths</a:t>
            </a:r>
            <a:endParaRPr sz="4800">
              <a:solidFill>
                <a:srgbClr val="FFFFFF"/>
              </a:solidFill>
              <a:latin typeface="Playfair Display"/>
              <a:ea typeface="Playfair Display"/>
              <a:cs typeface="Playfair Display"/>
              <a:sym typeface="Playfair Display"/>
            </a:endParaRPr>
          </a:p>
        </p:txBody>
      </p:sp>
      <p:sp>
        <p:nvSpPr>
          <p:cNvPr id="92" name="Google Shape;92;p12"/>
          <p:cNvSpPr txBox="1"/>
          <p:nvPr/>
        </p:nvSpPr>
        <p:spPr>
          <a:xfrm>
            <a:off x="61300" y="880200"/>
            <a:ext cx="9033600" cy="5891700"/>
          </a:xfrm>
          <a:prstGeom prst="rect">
            <a:avLst/>
          </a:prstGeom>
          <a:noFill/>
          <a:ln>
            <a:noFill/>
          </a:ln>
        </p:spPr>
        <p:txBody>
          <a:bodyPr spcFirstLastPara="1" wrap="square" lIns="91425" tIns="91425" rIns="91425" bIns="91425" anchor="t" anchorCtr="0">
            <a:noAutofit/>
          </a:bodyPr>
          <a:lstStyle/>
          <a:p>
            <a:pPr marL="0" lvl="0" indent="0" algn="l" rtl="0">
              <a:spcBef>
                <a:spcPts val="1050"/>
              </a:spcBef>
              <a:spcAft>
                <a:spcPts val="0"/>
              </a:spcAft>
              <a:buNone/>
            </a:pPr>
            <a:r>
              <a:rPr lang="en-US" sz="3000" b="1">
                <a:solidFill>
                  <a:srgbClr val="3C78D8"/>
                </a:solidFill>
                <a:latin typeface="Garamond"/>
                <a:ea typeface="Garamond"/>
                <a:cs typeface="Garamond"/>
                <a:sym typeface="Garamond"/>
              </a:rPr>
              <a:t>Big Idea #1</a:t>
            </a:r>
            <a:endParaRPr sz="3000">
              <a:solidFill>
                <a:srgbClr val="3C78D8"/>
              </a:solidFill>
              <a:latin typeface="Verdana"/>
              <a:ea typeface="Verdana"/>
              <a:cs typeface="Verdana"/>
              <a:sym typeface="Verdana"/>
            </a:endParaRPr>
          </a:p>
          <a:p>
            <a:pPr marL="457200" lvl="0" indent="0" algn="l" rtl="0">
              <a:spcBef>
                <a:spcPts val="1050"/>
              </a:spcBef>
              <a:spcAft>
                <a:spcPts val="0"/>
              </a:spcAft>
              <a:buNone/>
            </a:pPr>
            <a:r>
              <a:rPr lang="en-US" sz="2400" b="1">
                <a:solidFill>
                  <a:srgbClr val="333333"/>
                </a:solidFill>
                <a:latin typeface="Garamond"/>
                <a:ea typeface="Garamond"/>
                <a:cs typeface="Garamond"/>
                <a:sym typeface="Garamond"/>
              </a:rPr>
              <a:t>Education schools</a:t>
            </a:r>
            <a:r>
              <a:rPr lang="en-US" sz="2400">
                <a:solidFill>
                  <a:srgbClr val="333333"/>
                </a:solidFill>
                <a:latin typeface="Garamond"/>
                <a:ea typeface="Garamond"/>
                <a:cs typeface="Garamond"/>
                <a:sym typeface="Garamond"/>
              </a:rPr>
              <a:t> often promote well-intended but misleading myths about teaching and learning.</a:t>
            </a:r>
            <a:endParaRPr sz="3000" b="1">
              <a:solidFill>
                <a:srgbClr val="3C78D8"/>
              </a:solidFill>
              <a:latin typeface="Garamond"/>
              <a:ea typeface="Garamond"/>
              <a:cs typeface="Garamond"/>
              <a:sym typeface="Garamond"/>
            </a:endParaRPr>
          </a:p>
        </p:txBody>
      </p:sp>
      <p:pic>
        <p:nvPicPr>
          <p:cNvPr id="93" name="Google Shape;93;p12"/>
          <p:cNvPicPr preferRelativeResize="0"/>
          <p:nvPr/>
        </p:nvPicPr>
        <p:blipFill rotWithShape="1">
          <a:blip r:embed="rId3">
            <a:alphaModFix/>
          </a:blip>
          <a:srcRect l="3124" t="35831" r="89584" b="47500"/>
          <a:stretch/>
        </p:blipFill>
        <p:spPr>
          <a:xfrm>
            <a:off x="892675" y="2713275"/>
            <a:ext cx="2289922" cy="3270549"/>
          </a:xfrm>
          <a:prstGeom prst="rect">
            <a:avLst/>
          </a:prstGeom>
          <a:noFill/>
          <a:ln>
            <a:noFill/>
          </a:ln>
        </p:spPr>
      </p:pic>
      <p:pic>
        <p:nvPicPr>
          <p:cNvPr id="94" name="Google Shape;94;p12"/>
          <p:cNvPicPr preferRelativeResize="0"/>
          <p:nvPr/>
        </p:nvPicPr>
        <p:blipFill rotWithShape="1">
          <a:blip r:embed="rId4">
            <a:alphaModFix/>
          </a:blip>
          <a:srcRect l="14581" t="15833" r="67707" b="42497"/>
          <a:stretch/>
        </p:blipFill>
        <p:spPr>
          <a:xfrm>
            <a:off x="3463200" y="2713275"/>
            <a:ext cx="2223979" cy="3270549"/>
          </a:xfrm>
          <a:prstGeom prst="rect">
            <a:avLst/>
          </a:prstGeom>
          <a:noFill/>
          <a:ln>
            <a:noFill/>
          </a:ln>
        </p:spPr>
      </p:pic>
      <p:pic>
        <p:nvPicPr>
          <p:cNvPr id="95" name="Google Shape;95;p12"/>
          <p:cNvPicPr preferRelativeResize="0"/>
          <p:nvPr/>
        </p:nvPicPr>
        <p:blipFill>
          <a:blip r:embed="rId5">
            <a:alphaModFix/>
          </a:blip>
          <a:stretch>
            <a:fillRect/>
          </a:stretch>
        </p:blipFill>
        <p:spPr>
          <a:xfrm>
            <a:off x="6179725" y="2713285"/>
            <a:ext cx="2182550" cy="3270540"/>
          </a:xfrm>
          <a:prstGeom prst="rect">
            <a:avLst/>
          </a:prstGeom>
          <a:noFill/>
          <a:ln>
            <a:noFill/>
          </a:ln>
        </p:spPr>
      </p:pic>
      <p:sp>
        <p:nvSpPr>
          <p:cNvPr id="96" name="Google Shape;96;p12"/>
          <p:cNvSpPr txBox="1"/>
          <p:nvPr/>
        </p:nvSpPr>
        <p:spPr>
          <a:xfrm>
            <a:off x="151100" y="6142650"/>
            <a:ext cx="8743800" cy="629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a:solidFill>
                  <a:srgbClr val="333333"/>
                </a:solidFill>
                <a:latin typeface="Garamond"/>
                <a:ea typeface="Garamond"/>
                <a:cs typeface="Garamond"/>
                <a:sym typeface="Garamond"/>
              </a:rPr>
              <a:t>These books </a:t>
            </a:r>
            <a:r>
              <a:rPr lang="en-US" sz="2000" b="1">
                <a:solidFill>
                  <a:srgbClr val="333333"/>
                </a:solidFill>
                <a:latin typeface="Garamond"/>
                <a:ea typeface="Garamond"/>
                <a:cs typeface="Garamond"/>
                <a:sym typeface="Garamond"/>
              </a:rPr>
              <a:t>accurately explain the myths</a:t>
            </a:r>
            <a:r>
              <a:rPr lang="en-US" sz="2000">
                <a:solidFill>
                  <a:srgbClr val="333333"/>
                </a:solidFill>
                <a:latin typeface="Garamond"/>
                <a:ea typeface="Garamond"/>
                <a:cs typeface="Garamond"/>
                <a:sym typeface="Garamond"/>
              </a:rPr>
              <a:t>, and are the sources for this section.</a:t>
            </a:r>
            <a:endParaRPr sz="2000">
              <a:solidFill>
                <a:srgbClr val="333333"/>
              </a:solidFill>
              <a:latin typeface="Garamond"/>
              <a:ea typeface="Garamond"/>
              <a:cs typeface="Garamond"/>
              <a:sym typeface="Garamond"/>
            </a:endParaRPr>
          </a:p>
        </p:txBody>
      </p:sp>
    </p:spTree>
  </p:cSld>
  <p:clrMapOvr>
    <a:masterClrMapping/>
  </p:clrMapOvr>
</p:sld>
</file>

<file path=ppt/theme/theme1.xml><?xml version="1.0" encoding="utf-8"?>
<a:theme xmlns:a="http://schemas.openxmlformats.org/drawingml/2006/main" name="Default Design">
  <a:themeElements>
    <a:clrScheme name="Default 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000099"/>
      </a:hlink>
      <a:folHlink>
        <a:srgbClr val="00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3252</Words>
  <Application>Microsoft Office PowerPoint</Application>
  <PresentationFormat>On-screen Show (4:3)</PresentationFormat>
  <Paragraphs>293</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Garamond</vt:lpstr>
      <vt:lpstr>Arial</vt:lpstr>
      <vt:lpstr>Times New Roman</vt:lpstr>
      <vt:lpstr>EB Garamond</vt:lpstr>
      <vt:lpstr>Verdana</vt:lpstr>
      <vt:lpstr>Playfair Display</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Neumark</dc:creator>
  <cp:lastModifiedBy>Tom Neumark</cp:lastModifiedBy>
  <cp:revision>8</cp:revision>
  <dcterms:modified xsi:type="dcterms:W3CDTF">2020-11-03T00:19:44Z</dcterms:modified>
</cp:coreProperties>
</file>